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charts/chart1.xml" ContentType="application/vnd.openxmlformats-officedocument.drawingml.chart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slides/charts/chart2.xml" ContentType="application/vnd.openxmlformats-officedocument.drawingml.chart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slides/charts/chart3.xml" ContentType="application/vnd.openxmlformats-officedocument.drawingml.chart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slides/charts/chart4.xml" ContentType="application/vnd.openxmlformats-officedocument.drawingml.chart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slides/charts/chart5.xml" ContentType="application/vnd.openxmlformats-officedocument.drawingml.chart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42ec9b04a4f4dc3" /><Relationship Type="http://schemas.openxmlformats.org/officeDocument/2006/relationships/extended-properties" Target="/docProps/app.xml" Id="Re3dfa1cdb2ec4b4e" /><Relationship Type="http://schemas.openxmlformats.org/officeDocument/2006/relationships/officeDocument" Target="/ppt/presentation.xml" Id="Rac8562c9695e475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b86b2487e9c47cb"/>
  </p:sldMasterIdLst>
  <p:notesMasterIdLst>
    <p:notesMasterId xmlns:r="http://schemas.openxmlformats.org/officeDocument/2006/relationships" r:id="Rcd9e5af007b14c28"/>
  </p:notesMasterIdLst>
  <p:sldIdLst>
    <p:sldId xmlns:r="http://schemas.openxmlformats.org/officeDocument/2006/relationships" id="256" r:id="R03d62f69c86b4b0b"/>
    <p:sldId xmlns:r="http://schemas.openxmlformats.org/officeDocument/2006/relationships" id="257" r:id="Ra6beeb2114944acb"/>
    <p:sldId xmlns:r="http://schemas.openxmlformats.org/officeDocument/2006/relationships" id="258" r:id="Rb0f224f230a44351"/>
    <p:sldId xmlns:r="http://schemas.openxmlformats.org/officeDocument/2006/relationships" id="259" r:id="R8468ea7b27c840ef"/>
    <p:sldId xmlns:r="http://schemas.openxmlformats.org/officeDocument/2006/relationships" id="260" r:id="R50cf6aa0db6f45e6"/>
    <p:sldId xmlns:r="http://schemas.openxmlformats.org/officeDocument/2006/relationships" id="261" r:id="Re1005c4e99354756"/>
    <p:sldId xmlns:r="http://schemas.openxmlformats.org/officeDocument/2006/relationships" id="262" r:id="R0e5c0f5896dd4d9b"/>
    <p:sldId xmlns:r="http://schemas.openxmlformats.org/officeDocument/2006/relationships" id="263" r:id="Rfcc30c4d783948ca"/>
    <p:sldId xmlns:r="http://schemas.openxmlformats.org/officeDocument/2006/relationships" id="264" r:id="R872ac9e8b9b4453b"/>
    <p:sldId xmlns:r="http://schemas.openxmlformats.org/officeDocument/2006/relationships" id="265" r:id="R985fd510992043da"/>
    <p:sldId xmlns:r="http://schemas.openxmlformats.org/officeDocument/2006/relationships" id="266" r:id="R59c2cebd7f404b98"/>
    <p:sldId xmlns:r="http://schemas.openxmlformats.org/officeDocument/2006/relationships" id="267" r:id="Ra6058ce7c1924ad7"/>
    <p:sldId xmlns:r="http://schemas.openxmlformats.org/officeDocument/2006/relationships" id="268" r:id="R24633e22938041f0"/>
    <p:sldId xmlns:r="http://schemas.openxmlformats.org/officeDocument/2006/relationships" id="269" r:id="Rd1962cdb315e4f12"/>
    <p:sldId xmlns:r="http://schemas.openxmlformats.org/officeDocument/2006/relationships" id="270" r:id="Re1ae9a68a01d49f7"/>
  </p:sldIdLst>
  <p:sldSz cx="10287000" cy="1285875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cd28f0e9e7b405c" /><Relationship Type="http://schemas.openxmlformats.org/officeDocument/2006/relationships/slideMaster" Target="/ppt/slideMasters/slideMaster1.xml" Id="R8b86b2487e9c47cb" /><Relationship Type="http://schemas.openxmlformats.org/officeDocument/2006/relationships/notesMaster" Target="/ppt/notesMasters/notesMaster1.xml" Id="Rcd9e5af007b14c28" /><Relationship Type="http://schemas.openxmlformats.org/officeDocument/2006/relationships/presProps" Target="/ppt/presProps.xml" Id="R41f6b7475ddc4f27" /><Relationship Type="http://schemas.openxmlformats.org/officeDocument/2006/relationships/tableStyles" Target="/ppt/tableStyles.xml" Id="R2b7163f7495f4de6" /><Relationship Type="http://schemas.openxmlformats.org/officeDocument/2006/relationships/slide" Target="/ppt/slides/slide1.xml" Id="R03d62f69c86b4b0b" /><Relationship Type="http://schemas.openxmlformats.org/officeDocument/2006/relationships/slide" Target="/ppt/slides/slide2.xml" Id="Ra6beeb2114944acb" /><Relationship Type="http://schemas.openxmlformats.org/officeDocument/2006/relationships/slide" Target="/ppt/slides/slide3.xml" Id="Rb0f224f230a44351" /><Relationship Type="http://schemas.openxmlformats.org/officeDocument/2006/relationships/slide" Target="/ppt/slides/slide4.xml" Id="R8468ea7b27c840ef" /><Relationship Type="http://schemas.openxmlformats.org/officeDocument/2006/relationships/slide" Target="/ppt/slides/slide5.xml" Id="R50cf6aa0db6f45e6" /><Relationship Type="http://schemas.openxmlformats.org/officeDocument/2006/relationships/slide" Target="/ppt/slides/slide6.xml" Id="Re1005c4e99354756" /><Relationship Type="http://schemas.openxmlformats.org/officeDocument/2006/relationships/slide" Target="/ppt/slides/slide7.xml" Id="R0e5c0f5896dd4d9b" /><Relationship Type="http://schemas.openxmlformats.org/officeDocument/2006/relationships/slide" Target="/ppt/slides/slide8.xml" Id="Rfcc30c4d783948ca" /><Relationship Type="http://schemas.openxmlformats.org/officeDocument/2006/relationships/slide" Target="/ppt/slides/slide9.xml" Id="R872ac9e8b9b4453b" /><Relationship Type="http://schemas.openxmlformats.org/officeDocument/2006/relationships/slide" Target="/ppt/slides/slide10.xml" Id="R985fd510992043da" /><Relationship Type="http://schemas.openxmlformats.org/officeDocument/2006/relationships/slide" Target="/ppt/slides/slide11.xml" Id="R59c2cebd7f404b98" /><Relationship Type="http://schemas.openxmlformats.org/officeDocument/2006/relationships/slide" Target="/ppt/slides/slide12.xml" Id="Ra6058ce7c1924ad7" /><Relationship Type="http://schemas.openxmlformats.org/officeDocument/2006/relationships/slide" Target="/ppt/slides/slide13.xml" Id="R24633e22938041f0" /><Relationship Type="http://schemas.openxmlformats.org/officeDocument/2006/relationships/slide" Target="/ppt/slides/slide14.xml" Id="Rd1962cdb315e4f12" /><Relationship Type="http://schemas.openxmlformats.org/officeDocument/2006/relationships/slide" Target="/ppt/slides/slide15.xml" Id="Re1ae9a68a01d49f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79758982d2e4e3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05332e1448f4d2b" /><Relationship Type="http://schemas.openxmlformats.org/officeDocument/2006/relationships/notesMaster" Target="/ppt/notesMasters/notesMaster1.xml" Id="R4137a6fbb8db418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625cb4823694172" /><Relationship Type="http://schemas.openxmlformats.org/officeDocument/2006/relationships/notesMaster" Target="/ppt/notesMasters/notesMaster1.xml" Id="R70158156253144f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03661d5cece4aa7" /><Relationship Type="http://schemas.openxmlformats.org/officeDocument/2006/relationships/notesMaster" Target="/ppt/notesMasters/notesMaster1.xml" Id="Ra5c3b713f651454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b2c53a77c8c4885" /><Relationship Type="http://schemas.openxmlformats.org/officeDocument/2006/relationships/notesMaster" Target="/ppt/notesMasters/notesMaster1.xml" Id="R1426088b06b4445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3a13e0359b24c2f" /><Relationship Type="http://schemas.openxmlformats.org/officeDocument/2006/relationships/notesMaster" Target="/ppt/notesMasters/notesMaster1.xml" Id="Rd7ef3b6fa5544bb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192813b8665402d" /><Relationship Type="http://schemas.openxmlformats.org/officeDocument/2006/relationships/notesMaster" Target="/ppt/notesMasters/notesMaster1.xml" Id="R974bf546349d457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263bd23864b448f" /><Relationship Type="http://schemas.openxmlformats.org/officeDocument/2006/relationships/notesMaster" Target="/ppt/notesMasters/notesMaster1.xml" Id="R62c31ca9eefe46d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240f94d821340a2" /><Relationship Type="http://schemas.openxmlformats.org/officeDocument/2006/relationships/notesMaster" Target="/ppt/notesMasters/notesMaster1.xml" Id="R4ccb0f9eb8254dd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ff0d418697f4c56" /><Relationship Type="http://schemas.openxmlformats.org/officeDocument/2006/relationships/notesMaster" Target="/ppt/notesMasters/notesMaster1.xml" Id="Reaa3c52f6a9c4ba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a5dd7d5d22b482e" /><Relationship Type="http://schemas.openxmlformats.org/officeDocument/2006/relationships/notesMaster" Target="/ppt/notesMasters/notesMaster1.xml" Id="R055f5625170a4e0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e823cb95bd3443e" /><Relationship Type="http://schemas.openxmlformats.org/officeDocument/2006/relationships/notesMaster" Target="/ppt/notesMasters/notesMaster1.xml" Id="R366437a129fc465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33890898aaa480e" /><Relationship Type="http://schemas.openxmlformats.org/officeDocument/2006/relationships/notesMaster" Target="/ppt/notesMasters/notesMaster1.xml" Id="R02e3ff0779bc4a0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8eb7ba556284bdf" /><Relationship Type="http://schemas.openxmlformats.org/officeDocument/2006/relationships/notesMaster" Target="/ppt/notesMasters/notesMaster1.xml" Id="R013b1f6a83c344a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263680e0b8b4f17" /><Relationship Type="http://schemas.openxmlformats.org/officeDocument/2006/relationships/notesMaster" Target="/ppt/notesMasters/notesMaster1.xml" Id="R64e0940076c34fe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0808b5f6e2c4ff1" /><Relationship Type="http://schemas.openxmlformats.org/officeDocument/2006/relationships/notesMaster" Target="/ppt/notesMasters/notesMaster1.xml" Id="R933a79fa55ce45b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fbddd35e18e4d58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322a0ee495f4aeb" /><Relationship Type="http://schemas.openxmlformats.org/officeDocument/2006/relationships/slideLayout" Target="/ppt/slideLayouts/slideLayout1.xml" Id="Rb09586a2f72e4ee9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09586a2f72e4ee9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317ce327f7476a" /><Relationship Type="http://schemas.openxmlformats.org/officeDocument/2006/relationships/notesSlide" Target="/ppt/notesSlides/notesSlide1.xml" Id="R3299dcd07b404f1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bd243698894fb2" /><Relationship Type="http://schemas.openxmlformats.org/officeDocument/2006/relationships/notesSlide" Target="/ppt/notesSlides/notesSlide2.xml" Id="R41a5f2c4da214e0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fc44d005c444e2" /><Relationship Type="http://schemas.openxmlformats.org/officeDocument/2006/relationships/notesSlide" Target="/ppt/notesSlides/notesSlide3.xml" Id="R884d2d6382e7411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ad9f108af74e80" /><Relationship Type="http://schemas.openxmlformats.org/officeDocument/2006/relationships/notesSlide" Target="/ppt/notesSlides/notesSlide4.xml" Id="R3705c08c904543b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dbc9a29b084bb8" /><Relationship Type="http://schemas.openxmlformats.org/officeDocument/2006/relationships/image" Target="/ppt/media/image.png" Id="Rcc74a0c809dd44f3" /><Relationship Type="http://schemas.openxmlformats.org/officeDocument/2006/relationships/notesSlide" Target="/ppt/notesSlides/notesSlide5.xml" Id="Rfe543da592cb4b8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d697dd8d36486c" /><Relationship Type="http://schemas.openxmlformats.org/officeDocument/2006/relationships/notesSlide" Target="/ppt/notesSlides/notesSlide6.xml" Id="Rb3232b1824fc49e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b1d2fcc99394d5e" /><Relationship Type="http://schemas.openxmlformats.org/officeDocument/2006/relationships/chart" Target="/ppt/slides/charts/chart1.xml" Id="R60766051099f49de" /><Relationship Type="http://schemas.openxmlformats.org/officeDocument/2006/relationships/notesSlide" Target="/ppt/notesSlides/notesSlide7.xml" Id="R151dc9ae9f604e6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e1b5c5406049f4" /><Relationship Type="http://schemas.openxmlformats.org/officeDocument/2006/relationships/chart" Target="/ppt/slides/charts/chart2.xml" Id="R51b52782ae3e4b03" /><Relationship Type="http://schemas.openxmlformats.org/officeDocument/2006/relationships/notesSlide" Target="/ppt/notesSlides/notesSlide8.xml" Id="R37259996aa774d5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c01f12b9244ae4" /><Relationship Type="http://schemas.openxmlformats.org/officeDocument/2006/relationships/chart" Target="/ppt/slides/charts/chart3.xml" Id="Rdb6c7195dc284eaf" /><Relationship Type="http://schemas.openxmlformats.org/officeDocument/2006/relationships/notesSlide" Target="/ppt/notesSlides/notesSlide9.xml" Id="R59fd102f93c3424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b7ae036f4948a2" /><Relationship Type="http://schemas.openxmlformats.org/officeDocument/2006/relationships/chart" Target="/ppt/slides/charts/chart4.xml" Id="R26c2f30d87994932" /><Relationship Type="http://schemas.openxmlformats.org/officeDocument/2006/relationships/notesSlide" Target="/ppt/notesSlides/notesSlide10.xml" Id="R0ed5bc2772bc4f8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7523e4a1b74d9c" /><Relationship Type="http://schemas.openxmlformats.org/officeDocument/2006/relationships/chart" Target="/ppt/slides/charts/chart5.xml" Id="R65bc8549b3894d97" /><Relationship Type="http://schemas.openxmlformats.org/officeDocument/2006/relationships/notesSlide" Target="/ppt/notesSlides/notesSlide11.xml" Id="Rd674aed164974bd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962e0334a84356" /><Relationship Type="http://schemas.openxmlformats.org/officeDocument/2006/relationships/notesSlide" Target="/ppt/notesSlides/notesSlide12.xml" Id="Rcf836474bf82427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1ad2e57cf844fa" /><Relationship Type="http://schemas.openxmlformats.org/officeDocument/2006/relationships/notesSlide" Target="/ppt/notesSlides/notesSlide13.xml" Id="R6bb59816929c482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7140ba43eb462f" /><Relationship Type="http://schemas.openxmlformats.org/officeDocument/2006/relationships/notesSlide" Target="/ppt/notesSlides/notesSlide14.xml" Id="Rf8b7162935c34ff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e938584e884f12" /><Relationship Type="http://schemas.openxmlformats.org/officeDocument/2006/relationships/notesSlide" Target="/ppt/notesSlides/notesSlide15.xml" Id="R5726cd06902945dc" /></Relationships>
</file>

<file path=ppt/slides/charts/chart1.xml><?xml version="1.0" encoding="utf-8"?>
<c:chartSpace xmlns:c="http://schemas.openxmlformats.org/drawingml/2006/chart">
  <c:lang val="en-US"/>
  <c:chart>
    <c:plotArea>
      <c:lineChart>
        <c:grouping val="standard"/>
        <c:ser>
          <c:idx val="0"/>
          <c:order val="0"/>
          <c:tx>
            <c:v>Portfolio</c:v>
          </c:tx>
          <c:spPr>
            <a:ln xmlns:a="http://schemas.openxmlformats.org/drawingml/2006/main" w="47625">
              <a:solidFill>
                <a:srgbClr val="20E3D2"/>
              </a:solidFill>
            </a:ln>
          </c:spPr>
          <c:marker>
            <c:symbol val="none"/>
          </c:marker>
          <c:cat>
            <c:strLit>
              <c:ptCount val="6"/>
              <c:pt idx="0">
                <c:v>Jan</c:v>
              </c:pt>
              <c:pt idx="1">
                <c:v>Mar</c:v>
              </c:pt>
              <c:pt idx="2">
                <c:v>Apr</c:v>
              </c:pt>
              <c:pt idx="3">
                <c:v>May</c:v>
              </c:pt>
              <c:pt idx="4">
                <c:v>Jun</c:v>
              </c:pt>
              <c:pt idx="5">
                <c:v>Jul</c:v>
              </c:pt>
            </c:strLit>
          </c:cat>
          <c:val>
            <c:numLit>
              <c:formatCode>General</c:formatCode>
              <c:ptCount val="6"/>
              <c:pt idx="0">
                <c:v>100</c:v>
              </c:pt>
              <c:pt idx="1">
                <c:v>107.9</c:v>
              </c:pt>
              <c:pt idx="2">
                <c:v>109.7</c:v>
              </c:pt>
              <c:pt idx="3">
                <c:v>124.7</c:v>
              </c:pt>
              <c:pt idx="4">
                <c:v>131.3</c:v>
              </c:pt>
              <c:pt idx="5">
                <c:v>129.9</c:v>
              </c:pt>
            </c:numLit>
          </c:val>
        </c:ser>
        <c:ser>
          <c:idx val="1"/>
          <c:order val="1"/>
          <c:tx>
            <c:v>NIFTY 50</c:v>
          </c:tx>
          <c:spPr>
            <a:ln xmlns:a="http://schemas.openxmlformats.org/drawingml/2006/main" w="38100">
              <a:solidFill>
                <a:srgbClr val="F4C34E"/>
              </a:solidFill>
            </a:ln>
          </c:spPr>
          <c:marker>
            <c:symbol val="none"/>
          </c:marker>
          <c:cat>
            <c:strLit>
              <c:ptCount val="6"/>
              <c:pt idx="0">
                <c:v>Jan</c:v>
              </c:pt>
              <c:pt idx="1">
                <c:v>Mar</c:v>
              </c:pt>
              <c:pt idx="2">
                <c:v>Apr</c:v>
              </c:pt>
              <c:pt idx="3">
                <c:v>May</c:v>
              </c:pt>
              <c:pt idx="4">
                <c:v>Jun</c:v>
              </c:pt>
              <c:pt idx="5">
                <c:v>Jul</c:v>
              </c:pt>
            </c:strLit>
          </c:cat>
          <c:val>
            <c:numLit>
              <c:formatCode>General</c:formatCode>
              <c:ptCount val="6"/>
              <c:pt idx="0">
                <c:v>100</c:v>
              </c:pt>
              <c:pt idx="1">
                <c:v>98.8</c:v>
              </c:pt>
              <c:pt idx="2">
                <c:v>94.4</c:v>
              </c:pt>
              <c:pt idx="3">
                <c:v>93.9</c:v>
              </c:pt>
              <c:pt idx="4">
                <c:v>95.4</c:v>
              </c:pt>
              <c:pt idx="5">
                <c:v>94.4</c:v>
              </c:pt>
            </c:numLit>
          </c:val>
        </c:ser>
        <c:axId val="48650112"/>
        <c:axId val="48672768"/>
      </c:lineChart>
      <c:catAx>
        <c:axId val="48650112"/>
        <c:scaling>
          <c:orientation val="minMax"/>
        </c:scaling>
        <c:delete val="0"/>
        <c:axPos val="b"/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>
                <a:solidFill>
                  <a:srgbClr val="666666"/>
                </a:solidFill>
              </a:defRPr>
            </a:pPr>
          </a:p>
        </c:txPr>
        <c:crossAx val="48672768"/>
        <c:lblAlgn val="ctr"/>
        <c:lblOffset val="100"/>
        <c:noMultiLvlLbl val="0"/>
      </c:catAx>
      <c:valAx>
        <c:axId val="48672768"/>
        <c:scaling>
          <c:orientation val="minMax"/>
        </c:scaling>
        <c:delete val="0"/>
        <c:axPos val="l"/>
        <c:majorGridlines>
          <c:spPr>
            <a:ln xmlns:a="http://schemas.openxmlformats.org/drawingml/2006/main" w="9525">
              <a:solidFill>
                <a:srgbClr val="2B3C5B"/>
              </a:solidFill>
              <a:prstDash val="solid"/>
            </a:ln>
          </c:spPr>
        </c:majorGridlines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>
                <a:solidFill>
                  <a:srgbClr val="666666"/>
                </a:solidFill>
              </a:defRPr>
            </a:pPr>
          </a:p>
        </c:txPr>
        <c:crossAx val="48650112"/>
        <c:crossBetween val="between"/>
      </c:valAx>
      <c:spPr>
        <a:solidFill xmlns:a="http://schemas.openxmlformats.org/drawingml/2006/main">
          <a:srgbClr val="0D1728"/>
        </a:solidFill>
      </c:spPr>
    </c:plotArea>
    <c:legend>
      <c:legendPos val="b"/>
      <c:overlay val="0"/>
    </c:legend>
    <c:plotVisOnly val="1"/>
  </c:chart>
  <c:spPr>
    <a:solidFill xmlns:a="http://schemas.openxmlformats.org/drawingml/2006/main">
      <a:srgbClr val="0D1728"/>
    </a:solidFill>
  </c:spPr>
</c:chartSpace>
</file>

<file path=ppt/slides/charts/chart2.xml><?xml version="1.0" encoding="utf-8"?>
<c:chartSpace xmlns:c="http://schemas.openxmlformats.org/drawingml/2006/chart">
  <c:lang val="en-US"/>
  <c:chart>
    <c:plotArea>
      <c:lineChart>
        <c:grouping val="standard"/>
        <c:ser>
          <c:idx val="0"/>
          <c:order val="0"/>
          <c:tx>
            <c:v>Portfolio</c:v>
          </c:tx>
          <c:spPr>
            <a:ln xmlns:a="http://schemas.openxmlformats.org/drawingml/2006/main" w="47625">
              <a:solidFill>
                <a:srgbClr val="F04AA8"/>
              </a:solidFill>
            </a:ln>
          </c:spPr>
          <c:marker>
            <c:symbol val="none"/>
          </c:marker>
          <c:cat>
            <c:strLit>
              <c:ptCount val="5"/>
              <c:pt idx="0">
                <c:v>Mar</c:v>
              </c:pt>
              <c:pt idx="1">
                <c:v>Apr</c:v>
              </c:pt>
              <c:pt idx="2">
                <c:v>May</c:v>
              </c:pt>
              <c:pt idx="3">
                <c:v>Jun</c:v>
              </c:pt>
              <c:pt idx="4">
                <c:v>Jul</c:v>
              </c:pt>
            </c:strLit>
          </c:cat>
          <c:val>
            <c:numLit>
              <c:formatCode>General</c:formatCode>
              <c:ptCount val="5"/>
              <c:pt idx="0">
                <c:v>21</c:v>
              </c:pt>
              <c:pt idx="1">
                <c:v>35</c:v>
              </c:pt>
              <c:pt idx="2">
                <c:v>19</c:v>
              </c:pt>
              <c:pt idx="3">
                <c:v>19</c:v>
              </c:pt>
              <c:pt idx="4">
                <c:v>11.5</c:v>
              </c:pt>
            </c:numLit>
          </c:val>
        </c:ser>
        <c:ser>
          <c:idx val="1"/>
          <c:order val="1"/>
          <c:tx>
            <c:v>NIFTY</c:v>
          </c:tx>
          <c:spPr>
            <a:ln xmlns:a="http://schemas.openxmlformats.org/drawingml/2006/main" w="38100">
              <a:solidFill>
                <a:srgbClr val="F4C34E"/>
              </a:solidFill>
            </a:ln>
          </c:spPr>
          <c:marker>
            <c:symbol val="none"/>
          </c:marker>
          <c:cat>
            <c:strLit>
              <c:ptCount val="5"/>
              <c:pt idx="0">
                <c:v>Mar</c:v>
              </c:pt>
              <c:pt idx="1">
                <c:v>Apr</c:v>
              </c:pt>
              <c:pt idx="2">
                <c:v>May</c:v>
              </c:pt>
              <c:pt idx="3">
                <c:v>Jun</c:v>
              </c:pt>
              <c:pt idx="4">
                <c:v>Jul</c:v>
              </c:pt>
            </c:strLit>
          </c:cat>
          <c:val>
            <c:numLit>
              <c:formatCode>General</c:formatCode>
              <c:ptCount val="5"/>
              <c:pt idx="0">
                <c:v>14.5</c:v>
              </c:pt>
              <c:pt idx="1">
                <c:v>29</c:v>
              </c:pt>
              <c:pt idx="2">
                <c:v>18.5</c:v>
              </c:pt>
              <c:pt idx="3">
                <c:v>13</c:v>
              </c:pt>
              <c:pt idx="4">
                <c:v>11.7</c:v>
              </c:pt>
            </c:numLit>
          </c:val>
        </c:ser>
        <c:axId val="48650112"/>
        <c:axId val="48672768"/>
      </c:lineChart>
      <c:catAx>
        <c:axId val="48650112"/>
        <c:scaling>
          <c:orientation val="minMax"/>
        </c:scaling>
        <c:delete val="0"/>
        <c:axPos val="b"/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>
                <a:solidFill>
                  <a:srgbClr val="666666"/>
                </a:solidFill>
              </a:defRPr>
            </a:pPr>
          </a:p>
        </c:txPr>
        <c:crossAx val="48672768"/>
        <c:lblAlgn val="ctr"/>
        <c:lblOffset val="100"/>
        <c:noMultiLvlLbl val="0"/>
      </c:catAx>
      <c:valAx>
        <c:axId val="48672768"/>
        <c:scaling>
          <c:orientation val="minMax"/>
        </c:scaling>
        <c:delete val="0"/>
        <c:axPos val="l"/>
        <c:majorGridlines>
          <c:spPr>
            <a:ln xmlns:a="http://schemas.openxmlformats.org/drawingml/2006/main" w="9525">
              <a:solidFill>
                <a:srgbClr val="2B3C5B"/>
              </a:solidFill>
              <a:prstDash val="solid"/>
            </a:ln>
          </c:spPr>
        </c:majorGridlines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>
                <a:solidFill>
                  <a:srgbClr val="666666"/>
                </a:solidFill>
              </a:defRPr>
            </a:pPr>
          </a:p>
        </c:txPr>
        <c:crossAx val="48650112"/>
        <c:crossBetween val="between"/>
      </c:valAx>
      <c:spPr>
        <a:solidFill xmlns:a="http://schemas.openxmlformats.org/drawingml/2006/main">
          <a:srgbClr val="0D1728"/>
        </a:solidFill>
      </c:spPr>
    </c:plotArea>
    <c:legend>
      <c:legendPos val="b"/>
      <c:overlay val="0"/>
    </c:legend>
    <c:plotVisOnly val="1"/>
  </c:chart>
  <c:spPr>
    <a:solidFill xmlns:a="http://schemas.openxmlformats.org/drawingml/2006/main">
      <a:srgbClr val="0D1728"/>
    </a:solidFill>
  </c:spPr>
</c:chartSpace>
</file>

<file path=ppt/slides/charts/chart3.xml><?xml version="1.0" encoding="utf-8"?>
<c:chartSpace xmlns:c="http://schemas.openxmlformats.org/drawingml/2006/chart">
  <c:lang val="en-US"/>
  <c:chart>
    <c:plotArea>
      <c:lineChart>
        <c:grouping val="standard"/>
        <c:ser>
          <c:idx val="0"/>
          <c:order val="0"/>
          <c:tx>
            <c:v>20-day rolling beta</c:v>
          </c:tx>
          <c:spPr>
            <a:ln xmlns:a="http://schemas.openxmlformats.org/drawingml/2006/main" w="47625">
              <a:solidFill>
                <a:srgbClr val="8B5CF6"/>
              </a:solidFill>
            </a:ln>
          </c:spPr>
          <c:marker>
            <c:symbol val="none"/>
          </c:marker>
          <c:cat>
            <c:strLit>
              <c:ptCount val="5"/>
              <c:pt idx="0">
                <c:v>Mar</c:v>
              </c:pt>
              <c:pt idx="1">
                <c:v>Apr</c:v>
              </c:pt>
              <c:pt idx="2">
                <c:v>May</c:v>
              </c:pt>
              <c:pt idx="3">
                <c:v>Jun</c:v>
              </c:pt>
              <c:pt idx="4">
                <c:v>Jul</c:v>
              </c:pt>
            </c:strLit>
          </c:cat>
          <c:val>
            <c:numLit>
              <c:formatCode>General</c:formatCode>
              <c:ptCount val="5"/>
              <c:pt idx="0">
                <c:v>1.28</c:v>
              </c:pt>
              <c:pt idx="1">
                <c:v>1.18</c:v>
              </c:pt>
              <c:pt idx="2">
                <c:v>0.65</c:v>
              </c:pt>
              <c:pt idx="3">
                <c:v>1.05</c:v>
              </c:pt>
              <c:pt idx="4">
                <c:v>0.45</c:v>
              </c:pt>
            </c:numLit>
          </c:val>
        </c:ser>
        <c:ser>
          <c:idx val="1"/>
          <c:order val="1"/>
          <c:tx>
            <c:v>Market beta</c:v>
          </c:tx>
          <c:spPr>
            <a:ln xmlns:a="http://schemas.openxmlformats.org/drawingml/2006/main" w="28575">
              <a:solidFill>
                <a:srgbClr val="F4C34E"/>
              </a:solidFill>
            </a:ln>
          </c:spPr>
          <c:marker>
            <c:symbol val="none"/>
          </c:marker>
          <c:cat>
            <c:strLit>
              <c:ptCount val="5"/>
              <c:pt idx="0">
                <c:v>Mar</c:v>
              </c:pt>
              <c:pt idx="1">
                <c:v>Apr</c:v>
              </c:pt>
              <c:pt idx="2">
                <c:v>May</c:v>
              </c:pt>
              <c:pt idx="3">
                <c:v>Jun</c:v>
              </c:pt>
              <c:pt idx="4">
                <c:v>Jul</c:v>
              </c:pt>
            </c:strLit>
          </c:cat>
          <c:val>
            <c:numLit>
              <c:formatCode>General</c:formatCode>
              <c:ptCount val="5"/>
              <c:pt idx="0">
                <c:v>1</c:v>
              </c:pt>
              <c:pt idx="1">
                <c:v>1</c:v>
              </c:pt>
              <c:pt idx="2">
                <c:v>1</c:v>
              </c:pt>
              <c:pt idx="3">
                <c:v>1</c:v>
              </c:pt>
              <c:pt idx="4">
                <c:v>1</c:v>
              </c:pt>
            </c:numLit>
          </c:val>
        </c:ser>
        <c:axId val="48650112"/>
        <c:axId val="48672768"/>
      </c:lineChart>
      <c:catAx>
        <c:axId val="48650112"/>
        <c:scaling>
          <c:orientation val="minMax"/>
        </c:scaling>
        <c:delete val="0"/>
        <c:axPos val="b"/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>
                <a:solidFill>
                  <a:srgbClr val="666666"/>
                </a:solidFill>
              </a:defRPr>
            </a:pPr>
          </a:p>
        </c:txPr>
        <c:crossAx val="48672768"/>
        <c:lblAlgn val="ctr"/>
        <c:lblOffset val="100"/>
        <c:noMultiLvlLbl val="0"/>
      </c:catAx>
      <c:valAx>
        <c:axId val="48672768"/>
        <c:scaling>
          <c:orientation val="minMax"/>
        </c:scaling>
        <c:delete val="0"/>
        <c:axPos val="l"/>
        <c:majorGridlines>
          <c:spPr>
            <a:ln xmlns:a="http://schemas.openxmlformats.org/drawingml/2006/main" w="9525">
              <a:solidFill>
                <a:srgbClr val="2B3C5B"/>
              </a:solidFill>
              <a:prstDash val="solid"/>
            </a:ln>
          </c:spPr>
        </c:majorGridlines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>
                <a:solidFill>
                  <a:srgbClr val="666666"/>
                </a:solidFill>
              </a:defRPr>
            </a:pPr>
          </a:p>
        </c:txPr>
        <c:crossAx val="48650112"/>
        <c:crossBetween val="between"/>
      </c:valAx>
      <c:spPr>
        <a:solidFill xmlns:a="http://schemas.openxmlformats.org/drawingml/2006/main">
          <a:srgbClr val="0D1728"/>
        </a:solidFill>
      </c:spPr>
    </c:plotArea>
    <c:legend>
      <c:legendPos val="b"/>
      <c:overlay val="0"/>
    </c:legend>
    <c:plotVisOnly val="1"/>
  </c:chart>
  <c:spPr>
    <a:solidFill xmlns:a="http://schemas.openxmlformats.org/drawingml/2006/main">
      <a:srgbClr val="0D1728"/>
    </a:solidFill>
  </c:spPr>
</c:chartSpace>
</file>

<file path=ppt/slides/charts/chart4.xml><?xml version="1.0" encoding="utf-8"?>
<c:chartSpace xmlns:c="http://schemas.openxmlformats.org/drawingml/2006/chart">
  <c:lang val="en-US"/>
  <c:chart>
    <c:plotArea>
      <c:doughnutChart>
        <c:ser>
          <c:idx val="0"/>
          <c:order val="0"/>
          <c:tx>
            <c:v>Current value</c:v>
          </c:tx>
          <c:cat>
            <c:strLit>
              <c:ptCount val="3"/>
              <c:pt idx="0">
                <c:v>Small cap</c:v>
              </c:pt>
              <c:pt idx="1">
                <c:v>Large cap</c:v>
              </c:pt>
              <c:pt idx="2">
                <c:v>Mid cap</c:v>
              </c:pt>
            </c:strLit>
          </c:cat>
          <c:val>
            <c:numLit>
              <c:formatCode>General</c:formatCode>
              <c:ptCount val="3"/>
              <c:pt idx="0">
                <c:v>44.1</c:v>
              </c:pt>
              <c:pt idx="1">
                <c:v>40.2</c:v>
              </c:pt>
              <c:pt idx="2">
                <c:v>15.7</c:v>
              </c:pt>
            </c:numLit>
          </c:val>
        </c:ser>
      </c:doughnutChart>
      <c:spPr>
        <a:solidFill xmlns:a="http://schemas.openxmlformats.org/drawingml/2006/main">
          <a:srgbClr val="0D1728"/>
        </a:solidFill>
      </c:spPr>
    </c:plotArea>
    <c:legend>
      <c:legendPos val="b"/>
      <c:overlay val="0"/>
    </c:legend>
    <c:plotVisOnly val="1"/>
  </c:chart>
  <c:spPr>
    <a:solidFill xmlns:a="http://schemas.openxmlformats.org/drawingml/2006/main">
      <a:srgbClr val="0D1728"/>
    </a:solidFill>
  </c:spPr>
</c:chartSpace>
</file>

<file path=ppt/slides/charts/chart5.xml><?xml version="1.0" encoding="utf-8"?>
<c:chartSpace xmlns:c="http://schemas.openxmlformats.org/drawingml/2006/chart">
  <c:lang val="en-US"/>
  <c:chart>
    <c:plotArea>
      <c:barChart>
        <c:barDir val="col"/>
        <c:varyColors val="0"/>
        <c:ser>
          <c:idx val="0"/>
          <c:order val="0"/>
          <c:tx>
            <c:v>Unrealised gain ₹</c:v>
          </c:tx>
          <c:cat>
            <c:strLit>
              <c:ptCount val="5"/>
              <c:pt idx="0">
                <c:v>Maritime</c:v>
              </c:pt>
              <c:pt idx="1">
                <c:v>Energy</c:v>
              </c:pt>
              <c:pt idx="2">
                <c:v>Electronics mfg.</c:v>
              </c:pt>
              <c:pt idx="3">
                <c:v>Auto</c:v>
              </c:pt>
              <c:pt idx="4">
                <c:v>Pharma</c:v>
              </c:pt>
            </c:strLit>
          </c:cat>
          <c:val>
            <c:numLit>
              <c:formatCode>General</c:formatCode>
              <c:ptCount val="5"/>
              <c:pt idx="0">
                <c:v>2157</c:v>
              </c:pt>
              <c:pt idx="1">
                <c:v>1620</c:v>
              </c:pt>
              <c:pt idx="2">
                <c:v>1136</c:v>
              </c:pt>
              <c:pt idx="3">
                <c:v>464</c:v>
              </c:pt>
              <c:pt idx="4">
                <c:v>270</c:v>
              </c:pt>
            </c:numLit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axId val="48650112"/>
        <c:axId val="48672768"/>
      </c:barChart>
      <c:catAx>
        <c:axId val="48650112"/>
        <c:scaling>
          <c:orientation val="minMax"/>
        </c:scaling>
        <c:delete val="0"/>
        <c:axPos val="b"/>
        <c:majorGridlines>
          <c:spPr>
            <a:ln xmlns:a="http://schemas.openxmlformats.org/drawingml/2006/main" w="9525">
              <a:solidFill>
                <a:srgbClr val="2B3C5B"/>
              </a:solidFill>
              <a:prstDash val="solid"/>
            </a:ln>
          </c:spPr>
        </c:majorGridlines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>
                <a:solidFill>
                  <a:srgbClr val="666666"/>
                </a:solidFill>
              </a:defRPr>
            </a:pPr>
          </a:p>
        </c:txPr>
        <c:crossAx val="48672768"/>
        <c:lblAlgn val="ctr"/>
        <c:lblOffset val="100"/>
        <c:noMultiLvlLbl val="0"/>
      </c:catAx>
      <c:valAx>
        <c:axId val="48672768"/>
        <c:scaling>
          <c:orientation val="minMax"/>
        </c:scaling>
        <c:delete val="1"/>
        <c:axPos val="l"/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>
                <a:solidFill>
                  <a:srgbClr val="666666"/>
                </a:solidFill>
              </a:defRPr>
            </a:pPr>
          </a:p>
        </c:txPr>
        <c:crossAx val="48650112"/>
        <c:crossBetween val="between"/>
      </c:valAx>
      <c:spPr>
        <a:solidFill xmlns:a="http://schemas.openxmlformats.org/drawingml/2006/main">
          <a:srgbClr val="0D1728"/>
        </a:solidFill>
      </c:spPr>
    </c:plotArea>
    <c:plotVisOnly val="1"/>
  </c:chart>
  <c:spPr>
    <a:solidFill xmlns:a="http://schemas.openxmlformats.org/drawingml/2006/main">
      <a:srgbClr val="0D1728"/>
    </a:solidFill>
  </c:spPr>
</c:chartSpace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5091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AFD6F0F-7B0E-40B8-A7D5-DAE268D48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0287000" cy="152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E3D2"/>
          </a:solidFill>
          <a:ln xmlns:a="http://schemas.openxmlformats.org/drawingml/2006/main" w="9525">
            <a:solidFill>
              <a:srgbClr val="20E3D2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D0FC09D-570E-42E5-B536-77DF9A5E1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C794F6-A332-4E50-A571-054C9E49B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000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01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5DC21C-1AD8-4A68-AB7B-381B55C080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762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A SIX-MONTH PORTFOLIO CASE STUDY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3B8906-6E66-49AC-A2AC-CAF9CE3AB7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90678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7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7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I own 48 stocks. But is the portfolio actually healthy?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9B018C-2B2C-4099-858A-D3CFE392D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3524250"/>
            <a:ext cx="809625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175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2175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I built a dashboard to understand performance, risk and diversification — not just profit.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C78C755-32F9-45AC-B739-B4A3CE0A49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048250"/>
            <a:ext cx="9029700" cy="4476750"/>
          </a:xfrm>
          <a:prstGeom xmlns:a="http://schemas.openxmlformats.org/drawingml/2006/main" prst="roundRect">
            <a:avLst>
              <a:gd name="adj" fmla="val 3404"/>
            </a:avLst>
          </a:prstGeom>
          <a:solidFill xmlns:a="http://schemas.openxmlformats.org/drawingml/2006/main">
            <a:srgbClr val="09162A"/>
          </a:solidFill>
          <a:ln xmlns:a="http://schemas.openxmlformats.org/drawingml/2006/main" w="9525">
            <a:solidFill>
              <a:srgbClr val="34466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69B0597-3FDC-405D-8CB9-1C7CF4F28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5715000"/>
            <a:ext cx="32385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5850" b="1">
                <a:solidFill>
                  <a:srgbClr val="36D68C"/>
                </a:solidFill>
                <a:latin typeface="Aptos"/>
                <a:ea typeface="Aptos"/>
                <a:cs typeface="Aptos"/>
              </a:defRPr>
            </a:pPr>
            <a:r>
              <a:rPr sz="5850" b="1">
                <a:solidFill>
                  <a:srgbClr val="36D68C"/>
                </a:solidFill>
                <a:latin typeface="Aptos"/>
                <a:ea typeface="Aptos"/>
                <a:cs typeface="Aptos"/>
              </a:rPr>
              <a:t>29.9%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BEBB16E-9F7B-446E-863D-832795130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6858000"/>
            <a:ext cx="3238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6-MONTH BASKET GROWTH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C46A518-6B54-4342-8DF5-8D32EF05C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6048375"/>
            <a:ext cx="1333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2850" b="1">
                <a:solidFill>
                  <a:srgbClr val="F4C34E"/>
                </a:solidFill>
                <a:latin typeface="Aptos"/>
                <a:ea typeface="Aptos"/>
                <a:cs typeface="Aptos"/>
              </a:defRPr>
            </a:pPr>
            <a:r>
              <a:rPr sz="2850" b="1">
                <a:solidFill>
                  <a:srgbClr val="F4C34E"/>
                </a:solidFill>
                <a:latin typeface="Aptos"/>
                <a:ea typeface="Aptos"/>
                <a:cs typeface="Aptos"/>
              </a:rPr>
              <a:t>vs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21574B4-B771-4FB1-A421-53BB91AE20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5715000"/>
            <a:ext cx="3048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5850" b="1">
                <a:solidFill>
                  <a:srgbClr val="EF445D"/>
                </a:solidFill>
                <a:latin typeface="Aptos"/>
                <a:ea typeface="Aptos"/>
                <a:cs typeface="Aptos"/>
              </a:defRPr>
            </a:pPr>
            <a:r>
              <a:rPr sz="5850" b="1">
                <a:solidFill>
                  <a:srgbClr val="EF445D"/>
                </a:solidFill>
                <a:latin typeface="Aptos"/>
                <a:ea typeface="Aptos"/>
                <a:cs typeface="Aptos"/>
              </a:rPr>
              <a:t>−5.6%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B678FE8-20C9-4327-95CD-6358CA00A4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6858000"/>
            <a:ext cx="2667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1">
                <a:solidFill>
                  <a:srgbClr val="F4C34E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F4C34E"/>
                </a:solidFill>
                <a:latin typeface="Aptos"/>
                <a:ea typeface="Aptos"/>
                <a:cs typeface="Aptos"/>
              </a:rPr>
              <a:t>NIFTY 50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0EB030E-3F3B-4B22-B0A7-87A7D7473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47750" y="8048625"/>
            <a:ext cx="80962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21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The interesting part is what happened between the start and finish.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E960E46-57A4-4257-AEE0-7EADE86E12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23962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Start the story →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9109A43-5004-4FD5-B755-ADA73A9D68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12239625"/>
            <a:ext cx="577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Power BI  •  DAX  •  Power Query  •  Financial Analytics</a:t>
            </a:r>
          </a:p>
        </p:txBody>
      </p:sp>
    </p:spTree>
    <p:extLst>
      <p:ext uri="{BB962C8B-B14F-4D97-AF65-F5344CB8AC3E}">
        <p14:creationId xmlns:p14="http://schemas.microsoft.com/office/powerpoint/2010/main" val="185497729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5091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B6DC675-23F6-4CD3-9ED8-E0C11496B1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0287000" cy="152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B5CF6"/>
          </a:solidFill>
          <a:ln xmlns:a="http://schemas.openxmlformats.org/drawingml/2006/main" w="9525">
            <a:solidFill>
              <a:srgbClr val="8B5CF6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0398AF-9957-4103-B8A7-21ACA3E79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F402699-6829-4BCC-9F46-ACEE193E99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000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02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623C54A-8292-46FE-8DE1-954543B64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762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8B5CF6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8B5CF6"/>
                </a:solidFill>
                <a:latin typeface="Aptos"/>
                <a:ea typeface="Aptos"/>
                <a:cs typeface="Aptos"/>
              </a:rPr>
              <a:t>CONTEXT FIRST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2D7783-873D-4A06-9531-08A294E83E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90678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7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7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48 holdings, one benchmark and six months of daily market behaviour.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DF1F2A4-A4C2-4F4C-8722-6EE3DF9820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3524250"/>
            <a:ext cx="2714625" cy="1714500"/>
          </a:xfrm>
          <a:prstGeom xmlns:a="http://schemas.openxmlformats.org/drawingml/2006/main" prst="roundRect">
            <a:avLst>
              <a:gd name="adj" fmla="val 8889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D8164DF-EA52-4680-BAC1-C75462109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3524250"/>
            <a:ext cx="76200" cy="1714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E3D2"/>
          </a:solidFill>
          <a:ln xmlns:a="http://schemas.openxmlformats.org/drawingml/2006/main" w="9525">
            <a:solidFill>
              <a:srgbClr val="20E3D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3A99C5D-864E-40EA-A9B6-8097ABF839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3695700"/>
            <a:ext cx="2238375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3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3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48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ED1AF6A-F84E-4720-A491-A4A5E95D39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4438650"/>
            <a:ext cx="2238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STOCKS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AFD98A5-3AC6-4B28-B118-1BB8A0EB3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4810125"/>
            <a:ext cx="223837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large + mid + small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BAD6990-61E1-4415-8ABB-A1994CFCBE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24250"/>
            <a:ext cx="2714625" cy="1714500"/>
          </a:xfrm>
          <a:prstGeom xmlns:a="http://schemas.openxmlformats.org/drawingml/2006/main" prst="roundRect">
            <a:avLst>
              <a:gd name="adj" fmla="val 8889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4D57F48-6F6D-4B2A-907E-A475F58349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24250"/>
            <a:ext cx="76200" cy="1714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B5CF6"/>
          </a:solidFill>
          <a:ln xmlns:a="http://schemas.openxmlformats.org/drawingml/2006/main" w="9525">
            <a:solidFill>
              <a:srgbClr val="8B5CF6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828D022-B847-4942-A15C-D290E0EBB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8125" y="3695700"/>
            <a:ext cx="2238375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3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3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6M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76A03D0-E31A-408B-942C-DE037BD19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8125" y="4438650"/>
            <a:ext cx="2238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PERIOD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2B5937F-1EEB-4807-9CBF-B4562693E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8125" y="4810125"/>
            <a:ext cx="223837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8B5CF6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8B5CF6"/>
                </a:solidFill>
                <a:latin typeface="Aptos"/>
                <a:ea typeface="Aptos"/>
                <a:cs typeface="Aptos"/>
              </a:rPr>
              <a:t>27 Jan–24 Jul 2026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5B5098B-541B-42B2-9585-A7D01EE3F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34200" y="3524250"/>
            <a:ext cx="2714625" cy="1714500"/>
          </a:xfrm>
          <a:prstGeom xmlns:a="http://schemas.openxmlformats.org/drawingml/2006/main" prst="roundRect">
            <a:avLst>
              <a:gd name="adj" fmla="val 8889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2C09153-2B23-4809-9B1D-8B131E9DFF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934200" y="3524250"/>
            <a:ext cx="76200" cy="1714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4C34E"/>
          </a:solidFill>
          <a:ln xmlns:a="http://schemas.openxmlformats.org/drawingml/2006/main" w="9525">
            <a:solidFill>
              <a:srgbClr val="F4C34E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74B98E3-47D0-4F28-87C0-8A6EBC574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00900" y="3695700"/>
            <a:ext cx="2238375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3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3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NIFTY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B4638CD-7C4A-4C48-873A-4D5DB1442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00900" y="4438650"/>
            <a:ext cx="223837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BENCHMARK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AD3C2E1-E0D5-4385-806A-957DE87AF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00900" y="4810125"/>
            <a:ext cx="223837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F4C34E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F4C34E"/>
                </a:solidFill>
                <a:latin typeface="Aptos"/>
                <a:ea typeface="Aptos"/>
                <a:cs typeface="Aptos"/>
              </a:rPr>
              <a:t>both indexed to 100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36998D3-1A52-4C9F-A585-5DE3D9FAD9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810250"/>
            <a:ext cx="9029700" cy="3714750"/>
          </a:xfrm>
          <a:prstGeom xmlns:a="http://schemas.openxmlformats.org/drawingml/2006/main" prst="roundRect">
            <a:avLst>
              <a:gd name="adj" fmla="val 4103"/>
            </a:avLst>
          </a:prstGeom>
          <a:solidFill xmlns:a="http://schemas.openxmlformats.org/drawingml/2006/main">
            <a:srgbClr val="0D1728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0297361-F610-498B-BDE1-A901302AD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6143625"/>
            <a:ext cx="2476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F04AA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04AA8"/>
                </a:solidFill>
                <a:latin typeface="Aptos"/>
                <a:ea typeface="Aptos"/>
                <a:cs typeface="Aptos"/>
              </a:rPr>
              <a:t>PURPOSE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C3A5468-1AAD-4676-B871-284A1183D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6667500"/>
            <a:ext cx="78105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2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To answer three practical investor questions: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866C05D-79EB-4544-A7FC-63305A0615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47750" y="7286625"/>
            <a:ext cx="7810500" cy="1524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17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17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1  Did the portfolio beat the market?</a:t>
            </a:r>
          </a:p>
          <a:p xmlns:a="http://schemas.openxmlformats.org/drawingml/2006/main">
            <a:pPr algn="l">
              <a:defRPr sz="217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17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2  What risk came with that growth?</a:t>
            </a:r>
          </a:p>
          <a:p xmlns:a="http://schemas.openxmlformats.org/drawingml/2006/main">
            <a:pPr algn="l">
              <a:defRPr sz="217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17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3  Is capital diversified or concentrated?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6E8441C-9A4C-4DC9-B510-BD88FE5DDD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8858250"/>
            <a:ext cx="80962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4C34E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4C34E"/>
                </a:solidFill>
                <a:latin typeface="Aptos"/>
                <a:ea typeface="Aptos"/>
                <a:cs typeface="Aptos"/>
              </a:rPr>
              <a:t>Method: today’s 48-stock basket was valued at historical daily prices. This is a fixed-basket comparison, not a reconstruction of actual purchase dates.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0E193E3-330D-4CBA-87CE-1362EEAD4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23962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Swipe →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DFAE384-E4D7-4B6D-804F-39045E8AC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12239625"/>
            <a:ext cx="577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Power BI  •  DAX  •  Power Query  •  Financial Analytics</a:t>
            </a:r>
          </a:p>
        </p:txBody>
      </p:sp>
    </p:spTree>
    <p:extLst>
      <p:ext uri="{BB962C8B-B14F-4D97-AF65-F5344CB8AC3E}">
        <p14:creationId xmlns:p14="http://schemas.microsoft.com/office/powerpoint/2010/main" val="1981381678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5091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A157EB9-C4FB-43A5-B971-C05A5158F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0287000" cy="152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04AA8"/>
          </a:solidFill>
          <a:ln xmlns:a="http://schemas.openxmlformats.org/drawingml/2006/main" w="9525">
            <a:solidFill>
              <a:srgbClr val="F04AA8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9327DC9-1AE3-4D58-B25C-450400353A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E8491A-3F74-4CE6-9844-D3742F465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000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03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9F9D2C-A52B-44AC-A807-D6845BD3F2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762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04AA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04AA8"/>
                </a:solidFill>
                <a:latin typeface="Aptos"/>
                <a:ea typeface="Aptos"/>
                <a:cs typeface="Aptos"/>
              </a:rPr>
              <a:t>THE ANALYTICAL JOURNEY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007B57-E650-4C0B-AF45-8FCE9FA00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90678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7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7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The dashboard follows the same questions a viewer naturally asks.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A0BBD27-3245-42A1-A554-78DFF97BD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476625"/>
            <a:ext cx="590550" cy="590550"/>
          </a:xfrm>
          <a:prstGeom xmlns:a="http://schemas.openxmlformats.org/drawingml/2006/main" prst="roundRect">
            <a:avLst>
              <a:gd name="adj" fmla="val 25806"/>
            </a:avLst>
          </a:prstGeom>
          <a:solidFill xmlns:a="http://schemas.openxmlformats.org/drawingml/2006/main">
            <a:srgbClr val="20E3D2"/>
          </a:solidFill>
          <a:ln xmlns:a="http://schemas.openxmlformats.org/drawingml/2006/main" w="9525">
            <a:solidFill>
              <a:srgbClr val="20E3D2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8A175E4-205B-450E-AB97-E918B5782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476625"/>
            <a:ext cx="5905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72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1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D7D1AD3-4903-4880-A49B-57EF05D895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3438525"/>
            <a:ext cx="7810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What happened?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40DEF57-9B89-4835-A620-7CEB1F006D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3876675"/>
            <a:ext cx="7810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Actual portfolio value plus historical basket growth versus NIFTY.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CFFE664-CFE1-4026-81AB-394134157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095875"/>
            <a:ext cx="590550" cy="590550"/>
          </a:xfrm>
          <a:prstGeom xmlns:a="http://schemas.openxmlformats.org/drawingml/2006/main" prst="roundRect">
            <a:avLst>
              <a:gd name="adj" fmla="val 25806"/>
            </a:avLst>
          </a:prstGeom>
          <a:solidFill xmlns:a="http://schemas.openxmlformats.org/drawingml/2006/main">
            <a:srgbClr val="8B5CF6"/>
          </a:solidFill>
          <a:ln xmlns:a="http://schemas.openxmlformats.org/drawingml/2006/main" w="9525">
            <a:solidFill>
              <a:srgbClr val="8B5CF6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5DF0D10-272F-45F5-A72E-D44FDA6647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095875"/>
            <a:ext cx="5905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72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99225F5-43EE-41F7-88B4-9C5D9326C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5057775"/>
            <a:ext cx="7810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How difficult was the journey?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5C5438A-E834-49F3-8249-E9967DC407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5495925"/>
            <a:ext cx="7810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Volatility, beta, correlation and drawdown.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37939E8-F378-492F-B134-276A1ED47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715125"/>
            <a:ext cx="590550" cy="590550"/>
          </a:xfrm>
          <a:prstGeom xmlns:a="http://schemas.openxmlformats.org/drawingml/2006/main" prst="roundRect">
            <a:avLst>
              <a:gd name="adj" fmla="val 25806"/>
            </a:avLst>
          </a:prstGeom>
          <a:solidFill xmlns:a="http://schemas.openxmlformats.org/drawingml/2006/main">
            <a:srgbClr val="F04AA8"/>
          </a:solidFill>
          <a:ln xmlns:a="http://schemas.openxmlformats.org/drawingml/2006/main" w="9525">
            <a:solidFill>
              <a:srgbClr val="F04AA8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D4F106A-75F6-45C9-8C00-F06BF76A5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715125"/>
            <a:ext cx="5905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72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8FAC4A8-4300-4325-A887-FA520BCA09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6677025"/>
            <a:ext cx="7810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Where is the money?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2FF5D89-32A5-4931-8461-B93E91182B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7115175"/>
            <a:ext cx="7810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Market cap, sector, industry and holding allocation.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B22A047-0DBA-4040-BE60-29C09CB9F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8334375"/>
            <a:ext cx="590550" cy="590550"/>
          </a:xfrm>
          <a:prstGeom xmlns:a="http://schemas.openxmlformats.org/drawingml/2006/main" prst="roundRect">
            <a:avLst>
              <a:gd name="adj" fmla="val 25806"/>
            </a:avLst>
          </a:prstGeom>
          <a:solidFill xmlns:a="http://schemas.openxmlformats.org/drawingml/2006/main">
            <a:srgbClr val="F4C34E"/>
          </a:solidFill>
          <a:ln xmlns:a="http://schemas.openxmlformats.org/drawingml/2006/main" w="9525">
            <a:solidFill>
              <a:srgbClr val="F4C34E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39CE9C5-C6BD-432D-AC0C-DBA5D3278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8334375"/>
            <a:ext cx="5905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72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4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CF71A2B-E4F9-4C32-84E8-CD5A727FF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8296275"/>
            <a:ext cx="7810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What deserves attention?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0C8302E-ACBE-47C4-AD0B-7A27870F4A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8734425"/>
            <a:ext cx="7810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Winners, weak positions and risk–return quadrants.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8BDAC65-A065-4B4F-B3BB-D725BAE25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23962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Swipe →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AD32FD6-BCEF-440E-8B7E-B8BBDA2529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12239625"/>
            <a:ext cx="577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Power BI  •  DAX  •  Power Query  •  Financial Analytics</a:t>
            </a:r>
          </a:p>
        </p:txBody>
      </p:sp>
    </p:spTree>
    <p:extLst>
      <p:ext uri="{BB962C8B-B14F-4D97-AF65-F5344CB8AC3E}">
        <p14:creationId xmlns:p14="http://schemas.microsoft.com/office/powerpoint/2010/main" val="719704420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5091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435B60C-A6CF-455B-A39B-C60B89506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0287000" cy="152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F445D"/>
          </a:solidFill>
          <a:ln xmlns:a="http://schemas.openxmlformats.org/drawingml/2006/main" w="9525">
            <a:solidFill>
              <a:srgbClr val="EF445D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C8563E0-B289-433B-B0A9-2FBB64C22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DD78F6-9ED2-4DA9-B15B-72A984226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000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04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8FED3AC-39F6-4BDA-B71D-44976308D5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762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EF445D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EF445D"/>
                </a:solidFill>
                <a:latin typeface="Aptos"/>
                <a:ea typeface="Aptos"/>
                <a:cs typeface="Aptos"/>
              </a:rPr>
              <a:t>FOUR TERMS — NO FINANCE DEGREE REQUIRED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682E17D-277B-4AF7-8A60-5A9BB571B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90678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7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7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These metrics describe movement, similarity and downside.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E932B43-E68D-4581-847C-EA2B031A88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3429000"/>
            <a:ext cx="9029700" cy="1619250"/>
          </a:xfrm>
          <a:prstGeom xmlns:a="http://schemas.openxmlformats.org/drawingml/2006/main" prst="roundRect">
            <a:avLst>
              <a:gd name="adj" fmla="val 9412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301BD1E-8225-4E89-A329-6EE667B92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3429000"/>
            <a:ext cx="114300" cy="1619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04AA8"/>
          </a:solidFill>
          <a:ln xmlns:a="http://schemas.openxmlformats.org/drawingml/2006/main" w="9525">
            <a:solidFill>
              <a:srgbClr val="F04AA8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64D2B63-186A-4302-A063-0053445D90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3600450"/>
            <a:ext cx="2857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F04AA8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F04AA8"/>
                </a:solidFill>
                <a:latin typeface="Aptos"/>
                <a:ea typeface="Aptos"/>
                <a:cs typeface="Aptos"/>
              </a:rPr>
              <a:t>VOLATILITY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A8B9137-E6A2-4AB7-AD93-7604B857F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019550"/>
            <a:ext cx="60007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87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How sharply returns moved up and down.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D98D174-9A9B-4B7C-8E36-E99B8DB3E4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886200"/>
            <a:ext cx="20002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2100" b="1">
                <a:solidFill>
                  <a:srgbClr val="F04AA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04AA8"/>
                </a:solidFill>
                <a:latin typeface="Aptos"/>
                <a:ea typeface="Aptos"/>
                <a:cs typeface="Aptos"/>
              </a:rPr>
              <a:t>22.1% annualised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362234D-CDCF-448B-B8B6-1FDEAC5A24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381625"/>
            <a:ext cx="9029700" cy="1619250"/>
          </a:xfrm>
          <a:prstGeom xmlns:a="http://schemas.openxmlformats.org/drawingml/2006/main" prst="roundRect">
            <a:avLst>
              <a:gd name="adj" fmla="val 9412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8CBDF96-3C99-4A26-9DE5-5B2768025B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381625"/>
            <a:ext cx="114300" cy="1619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B5CF6"/>
          </a:solidFill>
          <a:ln xmlns:a="http://schemas.openxmlformats.org/drawingml/2006/main" w="9525">
            <a:solidFill>
              <a:srgbClr val="8B5CF6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0EB57A0-9DD8-4278-BEC4-2518E110EE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553075"/>
            <a:ext cx="2857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8B5CF6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8B5CF6"/>
                </a:solidFill>
                <a:latin typeface="Aptos"/>
                <a:ea typeface="Aptos"/>
                <a:cs typeface="Aptos"/>
              </a:rPr>
              <a:t>BETA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E71596E-3F57-408A-B30D-85CFE70FA1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972175"/>
            <a:ext cx="60007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87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How strongly the portfolio reacted to market moves.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6475211-095B-4A7B-B659-2910B6CFA5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5838825"/>
            <a:ext cx="20002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2100" b="1">
                <a:solidFill>
                  <a:srgbClr val="8B5CF6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8B5CF6"/>
                </a:solidFill>
                <a:latin typeface="Aptos"/>
                <a:ea typeface="Aptos"/>
                <a:cs typeface="Aptos"/>
              </a:rPr>
              <a:t>1.04 overall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B13CAF5-4D23-4D07-B47B-BAED354605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7334250"/>
            <a:ext cx="9029700" cy="1619250"/>
          </a:xfrm>
          <a:prstGeom xmlns:a="http://schemas.openxmlformats.org/drawingml/2006/main" prst="roundRect">
            <a:avLst>
              <a:gd name="adj" fmla="val 9412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28F2202-AA53-40A3-B29F-35C5CD4FE8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7334250"/>
            <a:ext cx="114300" cy="1619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E3D2"/>
          </a:solidFill>
          <a:ln xmlns:a="http://schemas.openxmlformats.org/drawingml/2006/main" w="9525">
            <a:solidFill>
              <a:srgbClr val="20E3D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37C05BB-C337-4D8D-90A4-7A28CE444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7505700"/>
            <a:ext cx="2857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CORRELATION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4BDD196-72BB-4E03-B95F-E7281F1D98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7924800"/>
            <a:ext cx="60007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87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How closely it moved in the same direction as NIFTY.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D7F6FA8-9EE4-4A54-969A-29455B0EF3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7791450"/>
            <a:ext cx="20002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210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0.80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CBE630D-24FC-4D26-8283-D2B38250A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9286875"/>
            <a:ext cx="9029700" cy="1619250"/>
          </a:xfrm>
          <a:prstGeom xmlns:a="http://schemas.openxmlformats.org/drawingml/2006/main" prst="roundRect">
            <a:avLst>
              <a:gd name="adj" fmla="val 9412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2C0F458-3A46-44EC-8EAE-D0CA7211BC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9286875"/>
            <a:ext cx="114300" cy="1619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F445D"/>
          </a:solidFill>
          <a:ln xmlns:a="http://schemas.openxmlformats.org/drawingml/2006/main" w="9525">
            <a:solidFill>
              <a:srgbClr val="EF445D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5527955-A24E-46C9-9E7B-94187F6A25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9458325"/>
            <a:ext cx="2857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EF445D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EF445D"/>
                </a:solidFill>
                <a:latin typeface="Aptos"/>
                <a:ea typeface="Aptos"/>
                <a:cs typeface="Aptos"/>
              </a:rPr>
              <a:t>DRAWDOWN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9C62735-ACA5-4445-A521-8F3525E4F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9877425"/>
            <a:ext cx="60007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87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The largest fall from a previous portfolio peak.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F8FCADA-E07D-4FF0-AA6D-E24E4B44C8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9744075"/>
            <a:ext cx="20002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2100" b="1">
                <a:solidFill>
                  <a:srgbClr val="EF445D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EF445D"/>
                </a:solidFill>
                <a:latin typeface="Aptos"/>
                <a:ea typeface="Aptos"/>
                <a:cs typeface="Aptos"/>
              </a:rPr>
              <a:t>−9.4%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559DCA6-45AB-44A9-855E-C2004F1AD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23962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Swipe →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F0BFDEC-4950-4A59-944D-A0519E0C69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12239625"/>
            <a:ext cx="577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Power BI  •  DAX  •  Power Query  •  Financial Analytics</a:t>
            </a:r>
          </a:p>
        </p:txBody>
      </p:sp>
    </p:spTree>
    <p:extLst>
      <p:ext uri="{BB962C8B-B14F-4D97-AF65-F5344CB8AC3E}">
        <p14:creationId xmlns:p14="http://schemas.microsoft.com/office/powerpoint/2010/main" val="2045277001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5091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D12AF92-8CDC-4FEC-B826-9074C956F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0287000" cy="152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4C34E"/>
          </a:solidFill>
          <a:ln xmlns:a="http://schemas.openxmlformats.org/drawingml/2006/main" w="9525">
            <a:solidFill>
              <a:srgbClr val="F4C34E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BD91DD-95CF-46B9-A102-4C597E80F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9ECB5E-36ED-4776-A795-292C7A689C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000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05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AA1460-EFA0-4072-8F5C-0C69C36620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762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4C34E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4C34E"/>
                </a:solidFill>
                <a:latin typeface="Aptos"/>
                <a:ea typeface="Aptos"/>
                <a:cs typeface="Aptos"/>
              </a:rPr>
              <a:t>THE FINISHED DASHBOARD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0327145-4098-4BAC-A7BE-B7F4B6A280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90678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7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7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One page combines the answer, the evidence and the action.</a:t>
            </a:r>
          </a:p>
        </p:txBody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c74a0c809dd44f3"/>
          <a:stretch xmlns:a="http://schemas.openxmlformats.org/drawingml/2006/main"/>
        </p:blipFill>
        <p:spPr>
          <a:xfrm xmlns:a="http://schemas.openxmlformats.org/drawingml/2006/main">
            <a:off x="590550" y="3239691"/>
            <a:ext cx="9105900" cy="5122069"/>
          </a:xfrm>
          <a:prstGeom xmlns:a="http://schemas.openxmlformats.org/drawingml/2006/main" prst="rect">
            <a:avLst/>
          </a:prstGeom>
        </p:spPr>
      </p:pic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5277847-7039-42AB-AE16-A0E790B04F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8810625"/>
            <a:ext cx="9029700" cy="2238375"/>
          </a:xfrm>
          <a:prstGeom xmlns:a="http://schemas.openxmlformats.org/drawingml/2006/main" prst="roundRect">
            <a:avLst>
              <a:gd name="adj" fmla="val 6809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49356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232063A-5640-49AC-952C-25C6D4E0A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9048750"/>
            <a:ext cx="3238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8B5CF6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8B5CF6"/>
                </a:solidFill>
                <a:latin typeface="Aptos"/>
                <a:ea typeface="Aptos"/>
                <a:cs typeface="Aptos"/>
              </a:rPr>
              <a:t>WHY THIS PAGE EXISTS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B3107BE-3E97-43AE-AB61-83BA53881E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9477375"/>
            <a:ext cx="8096250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A recruiter sees the conclusion quickly. A finance viewer can inspect the measures. A layperson can follow the insight panel.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A5563D9-2454-48CF-BDAE-4D4B059FC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23962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Swipe →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A411BCC-1992-4137-839C-BB2FDE754B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12239625"/>
            <a:ext cx="577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Power BI  •  DAX  •  Power Query  •  Financial Analytics</a:t>
            </a:r>
          </a:p>
        </p:txBody>
      </p:sp>
    </p:spTree>
    <p:extLst>
      <p:ext uri="{BB962C8B-B14F-4D97-AF65-F5344CB8AC3E}">
        <p14:creationId xmlns:p14="http://schemas.microsoft.com/office/powerpoint/2010/main" val="110046723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5091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CDDE629-B713-457C-9E66-602F705431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0287000" cy="152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E3D2"/>
          </a:solidFill>
          <a:ln xmlns:a="http://schemas.openxmlformats.org/drawingml/2006/main" w="9525">
            <a:solidFill>
              <a:srgbClr val="20E3D2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EAB228-CE92-4870-B803-2E6525E0E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A7F8828-CE9D-4042-924F-C31C8ED8FE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000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06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2456217-085F-4712-8DBF-F8EE1B0D92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762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START WITH THE OUTCOME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80A7052-E6E1-4AE6-8B5F-FF9BA7485E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90678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7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7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₹30.51K of actual purchase cost is now worth ₹36.59K.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E287D7-3E6B-4B9A-989A-619C32CB93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3524250"/>
            <a:ext cx="4333875" cy="1714500"/>
          </a:xfrm>
          <a:prstGeom xmlns:a="http://schemas.openxmlformats.org/drawingml/2006/main" prst="roundRect">
            <a:avLst>
              <a:gd name="adj" fmla="val 8889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B6A2510-889D-415C-B513-461FF45DF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3524250"/>
            <a:ext cx="76200" cy="1714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B82F6"/>
          </a:solidFill>
          <a:ln xmlns:a="http://schemas.openxmlformats.org/drawingml/2006/main" w="9525">
            <a:solidFill>
              <a:srgbClr val="3B82F6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57E9DF9-E77E-4DCA-AD7A-C36657025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3695700"/>
            <a:ext cx="3857625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3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3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₹30.51K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FB512D6-AB33-4F2E-B7A2-AFB9B4353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4438650"/>
            <a:ext cx="38576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INVESTED CAPITAL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2E7BFAD-9FB3-403C-B789-731062B97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4810125"/>
            <a:ext cx="3857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3B82F6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3B82F6"/>
                </a:solidFill>
                <a:latin typeface="Aptos"/>
                <a:ea typeface="Aptos"/>
                <a:cs typeface="Aptos"/>
              </a:rPr>
              <a:t>cost basis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CEE2703-760F-4B56-8FD6-D31AB55175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24475" y="3524250"/>
            <a:ext cx="4333875" cy="1714500"/>
          </a:xfrm>
          <a:prstGeom xmlns:a="http://schemas.openxmlformats.org/drawingml/2006/main" prst="roundRect">
            <a:avLst>
              <a:gd name="adj" fmla="val 8889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C0CD281-7BEC-4986-9ED2-3B56AB3C9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24475" y="3524250"/>
            <a:ext cx="76200" cy="1714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E3D2"/>
          </a:solidFill>
          <a:ln xmlns:a="http://schemas.openxmlformats.org/drawingml/2006/main" w="9525">
            <a:solidFill>
              <a:srgbClr val="20E3D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0B2E13C-C2AC-4243-AE86-FD8E2DDAED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91175" y="3695700"/>
            <a:ext cx="3857625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3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3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₹36.59K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979C2EA-E399-4614-94F4-289CBCB073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91175" y="4438650"/>
            <a:ext cx="38576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CURRENT VALUE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91E60C9-D397-4AE1-BB90-F89F931464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91175" y="4810125"/>
            <a:ext cx="3857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market value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012B218-FD34-4DEC-A097-5973F2641C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715000"/>
            <a:ext cx="4333875" cy="1714500"/>
          </a:xfrm>
          <a:prstGeom xmlns:a="http://schemas.openxmlformats.org/drawingml/2006/main" prst="roundRect">
            <a:avLst>
              <a:gd name="adj" fmla="val 8889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72B061A-1F6D-452E-96B0-2AB751129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715000"/>
            <a:ext cx="76200" cy="1714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6D68C"/>
          </a:solidFill>
          <a:ln xmlns:a="http://schemas.openxmlformats.org/drawingml/2006/main" w="9525">
            <a:solidFill>
              <a:srgbClr val="36D68C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3B359F4-D7FA-4005-B400-AA26E25D6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5886450"/>
            <a:ext cx="3857625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3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3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₹6.08K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5C611A8-0A67-4342-9DD2-3D3F52EAA0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6629400"/>
            <a:ext cx="38576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UNREALISED GAIN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48CC5FF-A1E2-4DA7-AD5C-370700A7F4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7000875"/>
            <a:ext cx="3857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36D68C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36D68C"/>
                </a:solidFill>
                <a:latin typeface="Aptos"/>
                <a:ea typeface="Aptos"/>
                <a:cs typeface="Aptos"/>
              </a:rPr>
              <a:t>19.9% on invested capital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C2D0901-6F8B-4A37-B15E-133796D288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24475" y="5715000"/>
            <a:ext cx="4333875" cy="1714500"/>
          </a:xfrm>
          <a:prstGeom xmlns:a="http://schemas.openxmlformats.org/drawingml/2006/main" prst="roundRect">
            <a:avLst>
              <a:gd name="adj" fmla="val 8889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D0D2B04-390E-4BDD-A72E-C8E09E957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24475" y="5715000"/>
            <a:ext cx="76200" cy="1714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B5CF6"/>
          </a:solidFill>
          <a:ln xmlns:a="http://schemas.openxmlformats.org/drawingml/2006/main" w="9525">
            <a:solidFill>
              <a:srgbClr val="8B5CF6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92CE9FC-FFBD-449F-88D0-8496E862B0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91175" y="5886450"/>
            <a:ext cx="3857625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3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3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29.9%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6730769-55F5-4322-86D8-2EDBEF1E0B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91175" y="6629400"/>
            <a:ext cx="38576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6-MONTH HISTORICAL GROWTH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A64DF09-C1F7-4765-A54A-879854327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91175" y="7000875"/>
            <a:ext cx="38576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8B5CF6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8B5CF6"/>
                </a:solidFill>
                <a:latin typeface="Aptos"/>
                <a:ea typeface="Aptos"/>
                <a:cs typeface="Aptos"/>
              </a:rPr>
              <a:t>fixed basket: 27 Jan–24 Jul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F70D8AA-D2F1-44E9-AF29-0CD6CC8112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8096250"/>
            <a:ext cx="9029700" cy="2714625"/>
          </a:xfrm>
          <a:prstGeom xmlns:a="http://schemas.openxmlformats.org/drawingml/2006/main" prst="roundRect">
            <a:avLst>
              <a:gd name="adj" fmla="val 5614"/>
            </a:avLst>
          </a:prstGeom>
          <a:solidFill xmlns:a="http://schemas.openxmlformats.org/drawingml/2006/main">
            <a:srgbClr val="0D1728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9E0F70E-5456-4D0D-AD0F-441909EC7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8334375"/>
            <a:ext cx="4953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04AA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04AA8"/>
                </a:solidFill>
                <a:latin typeface="Aptos"/>
                <a:ea typeface="Aptos"/>
                <a:cs typeface="Aptos"/>
              </a:rPr>
              <a:t>TWO DIFFERENT STARTING POINTS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72CF22F-BBB2-4005-A0C4-CF270AC16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8715375"/>
            <a:ext cx="809625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ACTUAL GAIN • ₹30.51K is the purchase cost, independent of the chart timeline. Current value ₹36.59K = +19.9%.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CBC7A8F-045D-4B71-905A-312AFDE94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9477375"/>
            <a:ext cx="809625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HISTORICAL GROWTH • The same 48-stock basket was worth ₹28.16K on 27 Jan and ₹36.59K on 24 Jul = +29.9%.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881F076-9C2A-49D2-A20D-0098FBB77D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10210800"/>
            <a:ext cx="8096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4C34E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4C34E"/>
                </a:solidFill>
                <a:latin typeface="Aptos"/>
                <a:ea typeface="Aptos"/>
                <a:cs typeface="Aptos"/>
              </a:rPr>
              <a:t>The historical figure does not represent your personal purchase-date return.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A8763DA-0FEB-4770-AA09-F9AC43731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23962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Swipe →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6D7D34B-BA23-467D-86AC-27BBAFD57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12239625"/>
            <a:ext cx="577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Power BI  •  DAX  •  Power Query  •  Financial Analytics</a:t>
            </a:r>
          </a:p>
        </p:txBody>
      </p:sp>
    </p:spTree>
    <p:extLst>
      <p:ext uri="{BB962C8B-B14F-4D97-AF65-F5344CB8AC3E}">
        <p14:creationId xmlns:p14="http://schemas.microsoft.com/office/powerpoint/2010/main" val="1016667401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5091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18ACAC9-35D0-47A7-8C1F-071DD725A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0287000" cy="152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B5CF6"/>
          </a:solidFill>
          <a:ln xmlns:a="http://schemas.openxmlformats.org/drawingml/2006/main" w="9525">
            <a:solidFill>
              <a:srgbClr val="8B5CF6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A5E49B-0FEB-430E-982B-A0EFFFDA79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F07162-CC13-426C-9C2D-28B4F0B33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000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07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6F2BEA4-424B-45CF-8B89-8E5A81E90E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762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8B5CF6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8B5CF6"/>
                </a:solidFill>
                <a:latin typeface="Aptos"/>
                <a:ea typeface="Aptos"/>
                <a:cs typeface="Aptos"/>
              </a:rPr>
              <a:t>THE SIMPLEST BENCHMARK STORY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819C52-6C4D-4752-A973-883A66977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90678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7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7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Indexed to the same starting value of 100, the basket ended near 130 and NIFTY near 94.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5DFC72E-A45F-4579-BA98-9B159B7F6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81375"/>
            <a:ext cx="9067800" cy="5381625"/>
          </a:xfrm>
          <a:prstGeom xmlns:a="http://schemas.openxmlformats.org/drawingml/2006/main" prst="roundRect">
            <a:avLst>
              <a:gd name="adj" fmla="val 2832"/>
            </a:avLst>
          </a:prstGeom>
          <a:solidFill xmlns:a="http://schemas.openxmlformats.org/drawingml/2006/main">
            <a:srgbClr val="0D1728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graphicFrame>
        <p:nvGraphicFramePr>
          <p:cNvPr id="19" name="Chart"/>
          <p:cNvGraphicFramePr/>
          <p:nvPr/>
        </p:nvGraphicFramePr>
        <p:xfrm>
          <a:off xmlns:a="http://schemas.openxmlformats.org/drawingml/2006/main" x="876300" y="3905250"/>
          <a:ext xmlns:a="http://schemas.openxmlformats.org/drawingml/2006/main" cx="8477250" cy="4000500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60766051099f49de"/>
          </a:graphicData>
        </a:graphic>
      </p:graphicFrame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36FCCE9-306D-4430-87CF-776F046DE1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9191625"/>
            <a:ext cx="9029700" cy="1714500"/>
          </a:xfrm>
          <a:prstGeom xmlns:a="http://schemas.openxmlformats.org/drawingml/2006/main" prst="roundRect">
            <a:avLst>
              <a:gd name="adj" fmla="val 8889"/>
            </a:avLst>
          </a:prstGeom>
          <a:solidFill xmlns:a="http://schemas.openxmlformats.org/drawingml/2006/main">
            <a:srgbClr val="0B1924"/>
          </a:solidFill>
          <a:ln xmlns:a="http://schemas.openxmlformats.org/drawingml/2006/main" w="9525">
            <a:solidFill>
              <a:srgbClr val="1C604D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C1A464D-3D48-4407-98F1-AD3F619E3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9429750"/>
            <a:ext cx="26670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36D68C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36D68C"/>
                </a:solidFill>
                <a:latin typeface="Aptos"/>
                <a:ea typeface="Aptos"/>
                <a:cs typeface="Aptos"/>
              </a:rPr>
              <a:t>PLAIN ENGLISH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27BB16C-AF4C-4040-82B7-13241C3AB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9763125"/>
            <a:ext cx="8096250" cy="781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87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The fixed basket grew 29.9% while NIFTY fell 5.6%: a 35.5 percentage-point gap. Indexing makes different rupee sizes comparable.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407A05D-FE15-472D-B59A-E64E0CF5F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23962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Swipe →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F31012E-E339-4A87-A4BB-94779D83D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12239625"/>
            <a:ext cx="577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Power BI  •  DAX  •  Power Query  •  Financial Analytics</a:t>
            </a:r>
          </a:p>
        </p:txBody>
      </p:sp>
    </p:spTree>
    <p:extLst>
      <p:ext uri="{BB962C8B-B14F-4D97-AF65-F5344CB8AC3E}">
        <p14:creationId xmlns:p14="http://schemas.microsoft.com/office/powerpoint/2010/main" val="13039947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5091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AF63BA2-7D8A-434D-87C8-823F4DFD2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0287000" cy="152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04AA8"/>
          </a:solidFill>
          <a:ln xmlns:a="http://schemas.openxmlformats.org/drawingml/2006/main" w="9525">
            <a:solidFill>
              <a:srgbClr val="F04AA8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A265163-BACE-43BE-AD49-6BE3251F1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2C4AC8-12CD-4AEA-AB06-A5B1EA52B3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000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08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D8664AB-316A-4719-BA30-894B531D9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762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04AA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04AA8"/>
                </a:solidFill>
                <a:latin typeface="Aptos"/>
                <a:ea typeface="Aptos"/>
                <a:cs typeface="Aptos"/>
              </a:rPr>
              <a:t>GROWTH IS ONLY HALF THE STORY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0A06E5-53EA-4BA5-84E5-D8D3F5A25A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90678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7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7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The basket was initially bumpier than NIFTY, but the volatility gap narrowed.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77BFDAB-C2CF-41F9-9D36-AFCE5BDA86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81375"/>
            <a:ext cx="9067800" cy="4572000"/>
          </a:xfrm>
          <a:prstGeom xmlns:a="http://schemas.openxmlformats.org/drawingml/2006/main" prst="roundRect">
            <a:avLst>
              <a:gd name="adj" fmla="val 3333"/>
            </a:avLst>
          </a:prstGeom>
          <a:solidFill xmlns:a="http://schemas.openxmlformats.org/drawingml/2006/main">
            <a:srgbClr val="0D1728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graphicFrame>
        <p:nvGraphicFramePr>
          <p:cNvPr id="19" name="Chart"/>
          <p:cNvGraphicFramePr/>
          <p:nvPr/>
        </p:nvGraphicFramePr>
        <p:xfrm>
          <a:off xmlns:a="http://schemas.openxmlformats.org/drawingml/2006/main" x="876300" y="3857625"/>
          <a:ext xmlns:a="http://schemas.openxmlformats.org/drawingml/2006/main" cx="8477250" cy="3381375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51b52782ae3e4b03"/>
          </a:graphicData>
        </a:graphic>
      </p:graphicFrame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825B7EB-DB68-4B4B-9EF3-15A13C048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8477250"/>
            <a:ext cx="9029700" cy="2286000"/>
          </a:xfrm>
          <a:prstGeom xmlns:a="http://schemas.openxmlformats.org/drawingml/2006/main" prst="roundRect">
            <a:avLst>
              <a:gd name="adj" fmla="val 6667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A18CB22-C177-490C-A66A-16C01E971A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8715375"/>
            <a:ext cx="285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04AA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04AA8"/>
                </a:solidFill>
                <a:latin typeface="Aptos"/>
                <a:ea typeface="Aptos"/>
                <a:cs typeface="Aptos"/>
              </a:rPr>
              <a:t>WHAT CHANGED?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3DF903B-FBD5-41C8-9F93-31B39102E2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9144000"/>
            <a:ext cx="809625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17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17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Portfolio volatility peaked near 35% around April. By late July, both portfolio and NIFTY were close to 12%.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7AD5892-EEB0-4FA5-833C-026A84191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23962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Swipe →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23CFDBF-CF9A-4C80-B7A7-7BFBED70D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12239625"/>
            <a:ext cx="577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Power BI  •  DAX  •  Power Query  •  Financial Analytics</a:t>
            </a:r>
          </a:p>
        </p:txBody>
      </p:sp>
    </p:spTree>
    <p:extLst>
      <p:ext uri="{BB962C8B-B14F-4D97-AF65-F5344CB8AC3E}">
        <p14:creationId xmlns:p14="http://schemas.microsoft.com/office/powerpoint/2010/main" val="792810023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5091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D17420F-0E63-43C0-8650-B37AFA7229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0287000" cy="152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F445D"/>
          </a:solidFill>
          <a:ln xmlns:a="http://schemas.openxmlformats.org/drawingml/2006/main" w="9525">
            <a:solidFill>
              <a:srgbClr val="EF445D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80639AE-67A8-46F8-A7D7-4205114FF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BB7987F-F7C7-4E6C-8570-07B2AFE7D3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000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09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7ED84BA-7947-495C-915E-297AC1C078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762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EF445D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EF445D"/>
                </a:solidFill>
                <a:latin typeface="Aptos"/>
                <a:ea typeface="Aptos"/>
                <a:cs typeface="Aptos"/>
              </a:rPr>
              <a:t>RISK CHANGED THROUGH TIME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4B62FED-F8FE-4C6B-B0DF-E5DF8ACAA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90678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7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7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Six-month beta was 1.04, but 20-day rolling beta ended near 0.45.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A996FEB-A5C5-4028-BA98-2507875142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81375"/>
            <a:ext cx="9067800" cy="4572000"/>
          </a:xfrm>
          <a:prstGeom xmlns:a="http://schemas.openxmlformats.org/drawingml/2006/main" prst="roundRect">
            <a:avLst>
              <a:gd name="adj" fmla="val 3333"/>
            </a:avLst>
          </a:prstGeom>
          <a:solidFill xmlns:a="http://schemas.openxmlformats.org/drawingml/2006/main">
            <a:srgbClr val="0D1728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graphicFrame>
        <p:nvGraphicFramePr>
          <p:cNvPr id="22" name="Chart"/>
          <p:cNvGraphicFramePr/>
          <p:nvPr/>
        </p:nvGraphicFramePr>
        <p:xfrm>
          <a:off xmlns:a="http://schemas.openxmlformats.org/drawingml/2006/main" x="876300" y="3857625"/>
          <a:ext xmlns:a="http://schemas.openxmlformats.org/drawingml/2006/main" cx="8477250" cy="3381375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db6c7195dc284eaf"/>
          </a:graphicData>
        </a:graphic>
      </p:graphicFrame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C85C6F8-3EB4-494D-AC9F-92BB2414B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8477250"/>
            <a:ext cx="4333875" cy="2286000"/>
          </a:xfrm>
          <a:prstGeom xmlns:a="http://schemas.openxmlformats.org/drawingml/2006/main" prst="roundRect">
            <a:avLst>
              <a:gd name="adj" fmla="val 6667"/>
            </a:avLst>
          </a:prstGeom>
          <a:solidFill xmlns:a="http://schemas.openxmlformats.org/drawingml/2006/main">
            <a:srgbClr val="15102A"/>
          </a:solidFill>
          <a:ln xmlns:a="http://schemas.openxmlformats.org/drawingml/2006/main" w="9525">
            <a:solidFill>
              <a:srgbClr val="5B3C98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4290130-C85C-4EA6-A4AC-F1AA42418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8715375"/>
            <a:ext cx="19050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8B5CF6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8B5CF6"/>
                </a:solidFill>
                <a:latin typeface="Aptos"/>
                <a:ea typeface="Aptos"/>
                <a:cs typeface="Aptos"/>
              </a:rPr>
              <a:t>BETA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3D0F751-7015-4182-9C3D-D5F6331FA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9144000"/>
            <a:ext cx="3476625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02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Sensitivity to market movement declined sharply by the end.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891ACC6-A903-4F1F-80CE-90B0FFA911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24475" y="8477250"/>
            <a:ext cx="4333875" cy="2286000"/>
          </a:xfrm>
          <a:prstGeom xmlns:a="http://schemas.openxmlformats.org/drawingml/2006/main" prst="roundRect">
            <a:avLst>
              <a:gd name="adj" fmla="val 6667"/>
            </a:avLst>
          </a:prstGeom>
          <a:solidFill xmlns:a="http://schemas.openxmlformats.org/drawingml/2006/main">
            <a:srgbClr val="10202B"/>
          </a:solidFill>
          <a:ln xmlns:a="http://schemas.openxmlformats.org/drawingml/2006/main" w="9525">
            <a:solidFill>
              <a:srgbClr val="24605B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B5248C2-5F0B-4AD1-9B20-7DAA9925B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29275" y="8715375"/>
            <a:ext cx="3143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CORRELATION • 0.80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6A19FFC-7B22-4BA7-82AA-94B2E78C89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29275" y="9144000"/>
            <a:ext cx="3476625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02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Daily returns generally moved with NIFTY, but not identically.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17C5B6A-F720-4FB8-AEF1-A84BDABA50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23962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Swipe →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197127C-7866-4EEF-BA97-F1F0D674DC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12239625"/>
            <a:ext cx="577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Power BI  •  DAX  •  Power Query  •  Financial Analytics</a:t>
            </a:r>
          </a:p>
        </p:txBody>
      </p:sp>
    </p:spTree>
    <p:extLst>
      <p:ext uri="{BB962C8B-B14F-4D97-AF65-F5344CB8AC3E}">
        <p14:creationId xmlns:p14="http://schemas.microsoft.com/office/powerpoint/2010/main" val="1433610491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5091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9875940-67A6-41E9-93A7-006AB2EDE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0287000" cy="152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4C34E"/>
          </a:solidFill>
          <a:ln xmlns:a="http://schemas.openxmlformats.org/drawingml/2006/main" w="9525">
            <a:solidFill>
              <a:srgbClr val="F4C34E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FD42A8-8713-4BDD-AB98-5739A2525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DC28BE9-D3BF-4924-9FBA-B94DB3D0C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000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10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1844E4-5395-451E-B328-EE2ACB2E0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762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4C34E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4C34E"/>
                </a:solidFill>
                <a:latin typeface="Aptos"/>
                <a:ea typeface="Aptos"/>
                <a:cs typeface="Aptos"/>
              </a:rPr>
              <a:t>IS THE PORTFOLIO DIVERSIFIED?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F8F7152-3F1E-4CA7-902E-E847AB570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90678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7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7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Small caps lead by value, while large caps provide a substantial counterweight.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C9E2843-3221-43ED-A788-86CB126112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81375"/>
            <a:ext cx="9067800" cy="5143500"/>
          </a:xfrm>
          <a:prstGeom xmlns:a="http://schemas.openxmlformats.org/drawingml/2006/main" prst="roundRect">
            <a:avLst>
              <a:gd name="adj" fmla="val 2963"/>
            </a:avLst>
          </a:prstGeom>
          <a:solidFill xmlns:a="http://schemas.openxmlformats.org/drawingml/2006/main">
            <a:srgbClr val="0D1728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graphicFrame>
        <p:nvGraphicFramePr>
          <p:cNvPr id="23" name="Chart"/>
          <p:cNvGraphicFramePr/>
          <p:nvPr/>
        </p:nvGraphicFramePr>
        <p:xfrm>
          <a:off xmlns:a="http://schemas.openxmlformats.org/drawingml/2006/main" x="1000125" y="4048125"/>
          <a:ext xmlns:a="http://schemas.openxmlformats.org/drawingml/2006/main" cx="4095750" cy="3714750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26c2f30d87994932"/>
          </a:graphicData>
        </a:graphic>
      </p:graphicFrame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7857B00-8690-4E27-814C-B99B8A7CF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28575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4050" b="1">
                <a:solidFill>
                  <a:srgbClr val="F04AA8"/>
                </a:solidFill>
                <a:latin typeface="Aptos"/>
                <a:ea typeface="Aptos"/>
                <a:cs typeface="Aptos"/>
              </a:defRPr>
            </a:pPr>
            <a:r>
              <a:rPr sz="4050" b="1">
                <a:solidFill>
                  <a:srgbClr val="F04AA8"/>
                </a:solidFill>
                <a:latin typeface="Aptos"/>
                <a:ea typeface="Aptos"/>
                <a:cs typeface="Aptos"/>
              </a:rPr>
              <a:t>44.1%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0BA6A43-8B18-4610-B6F0-408A00B4AD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53125" y="5095875"/>
            <a:ext cx="2857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SMALL CAP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EECB651-D0F4-4239-9118-4406C5779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810250"/>
            <a:ext cx="28575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4050" b="1">
                <a:solidFill>
                  <a:srgbClr val="8B5CF6"/>
                </a:solidFill>
                <a:latin typeface="Aptos"/>
                <a:ea typeface="Aptos"/>
                <a:cs typeface="Aptos"/>
              </a:defRPr>
            </a:pPr>
            <a:r>
              <a:rPr sz="4050" b="1">
                <a:solidFill>
                  <a:srgbClr val="8B5CF6"/>
                </a:solidFill>
                <a:latin typeface="Aptos"/>
                <a:ea typeface="Aptos"/>
                <a:cs typeface="Aptos"/>
              </a:rPr>
              <a:t>40.2%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CA30C35-EA56-4575-A2EF-276C00C366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53125" y="6667500"/>
            <a:ext cx="2857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LARGE CAP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563B140-230F-445D-BDB3-3A37DF3778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9001125"/>
            <a:ext cx="9029700" cy="1714500"/>
          </a:xfrm>
          <a:prstGeom xmlns:a="http://schemas.openxmlformats.org/drawingml/2006/main" prst="roundRect">
            <a:avLst>
              <a:gd name="adj" fmla="val 8889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8C7F6D9-6722-4E62-A583-4A973E4DF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9239250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4C34E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4C34E"/>
                </a:solidFill>
                <a:latin typeface="Aptos"/>
                <a:ea typeface="Aptos"/>
                <a:cs typeface="Aptos"/>
              </a:rPr>
              <a:t>INTERPRETATION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1F3D374-5436-467C-A1C5-2E964DA10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9620250"/>
            <a:ext cx="80962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17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17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48 stocks sounds diversified—but value weighting reveals where the actual exposure sits.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80166C7-80B9-405E-84FC-129D00B05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23962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Swipe →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40C7806-2707-4988-B2FA-77E848A0C0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12239625"/>
            <a:ext cx="577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Power BI  •  DAX  •  Power Query  •  Financial Analytics</a:t>
            </a:r>
          </a:p>
        </p:txBody>
      </p:sp>
    </p:spTree>
    <p:extLst>
      <p:ext uri="{BB962C8B-B14F-4D97-AF65-F5344CB8AC3E}">
        <p14:creationId xmlns:p14="http://schemas.microsoft.com/office/powerpoint/2010/main" val="169678674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5091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FCD28EF-296D-418C-BBEA-D42F7485FA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0287000" cy="152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E3D2"/>
          </a:solidFill>
          <a:ln xmlns:a="http://schemas.openxmlformats.org/drawingml/2006/main" w="9525">
            <a:solidFill>
              <a:srgbClr val="20E3D2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E516C1-B538-412C-81AE-18128CE552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8B6D7C-979E-4768-A98C-EE591E3796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000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11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B0C806-C391-4D58-A5C2-AA4E85D72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762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WHERE DID VALUE CONCENTRATE AND GROW?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74AA47A-BE2D-4365-A97D-DB62385C02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90678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7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7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Maritime is both the largest sector and the largest gain contributor.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224AEE2-5524-4E39-8B07-C280C4A743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81375"/>
            <a:ext cx="9067800" cy="4000500"/>
          </a:xfrm>
          <a:prstGeom xmlns:a="http://schemas.openxmlformats.org/drawingml/2006/main" prst="roundRect">
            <a:avLst>
              <a:gd name="adj" fmla="val 3810"/>
            </a:avLst>
          </a:prstGeom>
          <a:solidFill xmlns:a="http://schemas.openxmlformats.org/drawingml/2006/main">
            <a:srgbClr val="0D1728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graphicFrame>
        <p:nvGraphicFramePr>
          <p:cNvPr id="25" name="Chart"/>
          <p:cNvGraphicFramePr/>
          <p:nvPr/>
        </p:nvGraphicFramePr>
        <p:xfrm>
          <a:off xmlns:a="http://schemas.openxmlformats.org/drawingml/2006/main" x="904875" y="3952875"/>
          <a:ext xmlns:a="http://schemas.openxmlformats.org/drawingml/2006/main" cx="8096250" cy="2762250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65bc8549b3894d97"/>
          </a:graphicData>
        </a:graphic>
      </p:graphicFrame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9B3E848-EC30-4409-8A9D-CDAF7F39C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7858125"/>
            <a:ext cx="4333875" cy="2714625"/>
          </a:xfrm>
          <a:prstGeom xmlns:a="http://schemas.openxmlformats.org/drawingml/2006/main" prst="roundRect">
            <a:avLst>
              <a:gd name="adj" fmla="val 5614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BA4C040-0CCA-4EDE-A635-75869E869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8096250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LARGEST SECTOR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851C331-89BE-4306-A3BA-AFC479FBE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8524875"/>
            <a:ext cx="34290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2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Maritime • 19.8% of value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A021BD4-EF35-476E-986A-4F5162E36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9096375"/>
            <a:ext cx="34290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42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Adani Ports • GE Shipping • SCI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E2482C1-6997-4248-926B-A9F83D61E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9715500"/>
            <a:ext cx="34290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36D68C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36D68C"/>
                </a:solidFill>
                <a:latin typeface="Aptos"/>
                <a:ea typeface="Aptos"/>
                <a:cs typeface="Aptos"/>
              </a:rPr>
              <a:t>Gain contribution: +₹2.16K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4E2E4A2-8B59-40C3-B53E-1F9A518538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24475" y="7858125"/>
            <a:ext cx="4333875" cy="2714625"/>
          </a:xfrm>
          <a:prstGeom xmlns:a="http://schemas.openxmlformats.org/drawingml/2006/main" prst="roundRect">
            <a:avLst>
              <a:gd name="adj" fmla="val 5614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5339B2C-59B8-4B46-BE8E-82E2E6038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29275" y="8096250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04AA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04AA8"/>
                </a:solidFill>
                <a:latin typeface="Aptos"/>
                <a:ea typeface="Aptos"/>
                <a:cs typeface="Aptos"/>
              </a:rPr>
              <a:t>INDUSTRY SIGNAL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A4D80D8-710C-46EB-B0B1-610388A3DC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29275" y="8524875"/>
            <a:ext cx="34290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2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Electronics manufacturing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750D21E-5F78-4C4E-A588-C58C314405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29275" y="9477375"/>
            <a:ext cx="34290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36D68C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36D68C"/>
                </a:solidFill>
                <a:latin typeface="Aptos"/>
                <a:ea typeface="Aptos"/>
                <a:cs typeface="Aptos"/>
              </a:rPr>
              <a:t>Syrma SGS contributed +₹1.14K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1D62E53-09B3-440D-8BC5-61E3E7992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23962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Swipe →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F9B9940-929E-4F98-9F71-C37302AB7A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12239625"/>
            <a:ext cx="577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Power BI  •  DAX  •  Power Query  •  Financial Analytics</a:t>
            </a:r>
          </a:p>
        </p:txBody>
      </p:sp>
    </p:spTree>
    <p:extLst>
      <p:ext uri="{BB962C8B-B14F-4D97-AF65-F5344CB8AC3E}">
        <p14:creationId xmlns:p14="http://schemas.microsoft.com/office/powerpoint/2010/main" val="33366151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5091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0991924-02A2-4EBE-B5B1-0F1DC318A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0287000" cy="152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B5CF6"/>
          </a:solidFill>
          <a:ln xmlns:a="http://schemas.openxmlformats.org/drawingml/2006/main" w="9525">
            <a:solidFill>
              <a:srgbClr val="8B5CF6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2F76AA0-6A36-443B-A1E7-97F374F84B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8BF755-0FDB-4F3B-A09E-7D406E68F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000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12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9FE0E0-DBC0-450D-B387-455861D140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762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8B5CF6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8B5CF6"/>
                </a:solidFill>
                <a:latin typeface="Aptos"/>
                <a:ea typeface="Aptos"/>
                <a:cs typeface="Aptos"/>
              </a:rPr>
              <a:t>WHICH HOLDINGS DROVE THE RESULT?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192EBAB-9AFA-4F4A-B90E-56A1E02DAD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90678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7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7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Strong contributors and review candidates become visible immediately.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3175798-130D-490D-AAA2-4D5AE91518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3429000"/>
            <a:ext cx="4191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1">
                <a:solidFill>
                  <a:srgbClr val="36D68C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36D68C"/>
                </a:solidFill>
                <a:latin typeface="Aptos"/>
                <a:ea typeface="Aptos"/>
                <a:cs typeface="Aptos"/>
              </a:rPr>
              <a:t>TOP UNREALISED GAINS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165A10B-4C24-45D8-B367-86C4C2AF3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3952875"/>
            <a:ext cx="4333875" cy="857250"/>
          </a:xfrm>
          <a:prstGeom xmlns:a="http://schemas.openxmlformats.org/drawingml/2006/main" prst="roundRect">
            <a:avLst>
              <a:gd name="adj" fmla="val 17778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F27F5F1-0DEB-417E-87C4-35287A1CF4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4048125"/>
            <a:ext cx="2286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Syrma SGS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0E5A741-80DB-403E-9377-1A7193936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43250" y="4048125"/>
            <a:ext cx="1524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575" b="1">
                <a:solidFill>
                  <a:srgbClr val="36D68C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36D68C"/>
                </a:solidFill>
                <a:latin typeface="Aptos"/>
                <a:ea typeface="Aptos"/>
                <a:cs typeface="Aptos"/>
              </a:rPr>
              <a:t>+₹1,135.50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477BB98-5E87-4E41-9CEF-838883B5B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5076825"/>
            <a:ext cx="4333875" cy="857250"/>
          </a:xfrm>
          <a:prstGeom xmlns:a="http://schemas.openxmlformats.org/drawingml/2006/main" prst="roundRect">
            <a:avLst>
              <a:gd name="adj" fmla="val 17778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0D43A73-7EEF-4FD1-97DA-4DD6F6F2B2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5172075"/>
            <a:ext cx="2286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725" b="0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725" b="0">
                <a:solidFill>
                  <a:srgbClr val="F6F7FF"/>
                </a:solidFill>
                <a:latin typeface="Aptos"/>
                <a:ea typeface="Aptos"/>
                <a:cs typeface="Aptos"/>
              </a:rPr>
              <a:t>Adani Ports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625E675-D37F-43A8-80F0-8DB22AF18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43250" y="5172075"/>
            <a:ext cx="1524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575" b="1">
                <a:solidFill>
                  <a:srgbClr val="36D68C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36D68C"/>
                </a:solidFill>
                <a:latin typeface="Aptos"/>
                <a:ea typeface="Aptos"/>
                <a:cs typeface="Aptos"/>
              </a:rPr>
              <a:t>+₹1,125.50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D4C57E9-708E-4678-8C14-4B77678D9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6200775"/>
            <a:ext cx="4333875" cy="857250"/>
          </a:xfrm>
          <a:prstGeom xmlns:a="http://schemas.openxmlformats.org/drawingml/2006/main" prst="roundRect">
            <a:avLst>
              <a:gd name="adj" fmla="val 17778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E2B5ED8-22A9-4679-A3C2-CEBAC7FFA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" y="6296025"/>
            <a:ext cx="2286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725" b="0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725" b="0">
                <a:solidFill>
                  <a:srgbClr val="F6F7FF"/>
                </a:solidFill>
                <a:latin typeface="Aptos"/>
                <a:ea typeface="Aptos"/>
                <a:cs typeface="Aptos"/>
              </a:rPr>
              <a:t>GE Shipping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C0C42CE-E8B9-4D2A-8C32-D111B39CC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43250" y="6296025"/>
            <a:ext cx="1524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575" b="1">
                <a:solidFill>
                  <a:srgbClr val="36D68C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36D68C"/>
                </a:solidFill>
                <a:latin typeface="Aptos"/>
                <a:ea typeface="Aptos"/>
                <a:cs typeface="Aptos"/>
              </a:rPr>
              <a:t>+₹910.70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22DFB0F-27BA-48BA-A986-D887F9D312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24475" y="3429000"/>
            <a:ext cx="4333875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1">
                <a:solidFill>
                  <a:srgbClr val="EF445D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EF445D"/>
                </a:solidFill>
                <a:latin typeface="Aptos"/>
                <a:ea typeface="Aptos"/>
                <a:cs typeface="Aptos"/>
              </a:rPr>
              <a:t>LARGEST UNREALISED LOSSES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D944700-0E18-49DA-9352-3D3317E8C2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24475" y="3952875"/>
            <a:ext cx="4333875" cy="857250"/>
          </a:xfrm>
          <a:prstGeom xmlns:a="http://schemas.openxmlformats.org/drawingml/2006/main" prst="roundRect">
            <a:avLst>
              <a:gd name="adj" fmla="val 17778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544530C-8F60-46E6-BA87-34F22A290A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91175" y="4048125"/>
            <a:ext cx="23812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Bharat Electronics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AE9DC34-09EF-41B8-8443-B38C15728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4048125"/>
            <a:ext cx="1524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575" b="1">
                <a:solidFill>
                  <a:srgbClr val="EF445D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EF445D"/>
                </a:solidFill>
                <a:latin typeface="Aptos"/>
                <a:ea typeface="Aptos"/>
                <a:cs typeface="Aptos"/>
              </a:rPr>
              <a:t>−₹220.00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A086846-D27F-4E7A-82DF-E1FB5B740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24475" y="5076825"/>
            <a:ext cx="4333875" cy="857250"/>
          </a:xfrm>
          <a:prstGeom xmlns:a="http://schemas.openxmlformats.org/drawingml/2006/main" prst="roundRect">
            <a:avLst>
              <a:gd name="adj" fmla="val 17778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B1B7C5C-FE7D-4129-B10B-5A75D1E070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91175" y="5172075"/>
            <a:ext cx="23812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F6F7FF"/>
                </a:solidFill>
                <a:latin typeface="Aptos"/>
                <a:ea typeface="Aptos"/>
                <a:cs typeface="Aptos"/>
              </a:rPr>
              <a:t>Hindustan Copper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7B16202-A27C-448F-BDCD-88E2A26413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5172075"/>
            <a:ext cx="1524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575" b="1">
                <a:solidFill>
                  <a:srgbClr val="EF445D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EF445D"/>
                </a:solidFill>
                <a:latin typeface="Aptos"/>
                <a:ea typeface="Aptos"/>
                <a:cs typeface="Aptos"/>
              </a:rPr>
              <a:t>−₹74.85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D05F7F3-1755-4932-9DF0-6863BC7CE4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24475" y="6200775"/>
            <a:ext cx="4333875" cy="857250"/>
          </a:xfrm>
          <a:prstGeom xmlns:a="http://schemas.openxmlformats.org/drawingml/2006/main" prst="roundRect">
            <a:avLst>
              <a:gd name="adj" fmla="val 17778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08E883E-9696-47A2-A8F0-3FCA6AEE82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91175" y="6296025"/>
            <a:ext cx="23812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F6F7FF"/>
                </a:solidFill>
                <a:latin typeface="Aptos"/>
                <a:ea typeface="Aptos"/>
                <a:cs typeface="Aptos"/>
              </a:rPr>
              <a:t>Vedanta Power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B2777CD-C3ED-4B5A-9A9A-94E5231831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0" y="6296025"/>
            <a:ext cx="1524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575" b="1">
                <a:solidFill>
                  <a:srgbClr val="EF445D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EF445D"/>
                </a:solidFill>
                <a:latin typeface="Aptos"/>
                <a:ea typeface="Aptos"/>
                <a:cs typeface="Aptos"/>
              </a:rPr>
              <a:t>−₹60.13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346D86C-F986-4A00-A6D2-6B1A1F616C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7810500"/>
            <a:ext cx="9029700" cy="2667000"/>
          </a:xfrm>
          <a:prstGeom xmlns:a="http://schemas.openxmlformats.org/drawingml/2006/main" prst="roundRect">
            <a:avLst>
              <a:gd name="adj" fmla="val 5714"/>
            </a:avLst>
          </a:prstGeom>
          <a:solidFill xmlns:a="http://schemas.openxmlformats.org/drawingml/2006/main">
            <a:srgbClr val="0D1728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57D7C7A-DB86-40EA-91C0-072F583A4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8096250"/>
            <a:ext cx="3333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4C34E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4C34E"/>
                </a:solidFill>
                <a:latin typeface="Aptos"/>
                <a:ea typeface="Aptos"/>
                <a:cs typeface="Aptos"/>
              </a:rPr>
              <a:t>POSITION SIZE MATTERS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6E838E3-7143-456D-88FA-4299C230C2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8572500"/>
            <a:ext cx="8096250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17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17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Adani Ports is the largest holding at 9.7%. BEL is the largest unrealised loss and still represents 5.5% of value.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41F177F-88A6-4674-B87D-A83EEDAA11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23962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Swipe →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6DF5960-357B-4600-BE6D-479ACF830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12239625"/>
            <a:ext cx="577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Power BI  •  DAX  •  Power Query  •  Financial Analytics</a:t>
            </a:r>
          </a:p>
        </p:txBody>
      </p:sp>
    </p:spTree>
    <p:extLst>
      <p:ext uri="{BB962C8B-B14F-4D97-AF65-F5344CB8AC3E}">
        <p14:creationId xmlns:p14="http://schemas.microsoft.com/office/powerpoint/2010/main" val="732555962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5091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B05F93E-534A-4F42-8D12-E7E9953600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0287000" cy="152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04AA8"/>
          </a:solidFill>
          <a:ln xmlns:a="http://schemas.openxmlformats.org/drawingml/2006/main" w="9525">
            <a:solidFill>
              <a:srgbClr val="F04AA8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004B6C-94FA-4F99-A4E4-B77E111480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3427FE-E946-4DA0-B483-E5C81A2DD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000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13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AE39708-200E-44D9-9F10-2E21DB86ED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762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04AA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04AA8"/>
                </a:solidFill>
                <a:latin typeface="Aptos"/>
                <a:ea typeface="Aptos"/>
                <a:cs typeface="Aptos"/>
              </a:rPr>
              <a:t>REWARD VERSUS UNCERTAINTY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FFCE7E-9462-4AD5-9ACB-552031B0FB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90678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7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7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The risk–return quadrant turns a technical scatter plot into a review queue.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2E41227-E88E-49CC-BCDD-D8C449A28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3429000"/>
            <a:ext cx="4191000" cy="2619375"/>
          </a:xfrm>
          <a:prstGeom xmlns:a="http://schemas.openxmlformats.org/drawingml/2006/main" prst="roundRect">
            <a:avLst>
              <a:gd name="adj" fmla="val 5818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36D68C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AD5CAE7-8620-47F3-8997-F6F4C6790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3571875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1">
                <a:solidFill>
                  <a:srgbClr val="36D68C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36D68C"/>
                </a:solidFill>
                <a:latin typeface="Aptos"/>
                <a:ea typeface="Aptos"/>
                <a:cs typeface="Aptos"/>
              </a:rPr>
              <a:t>LOWER RISK</a:t>
            </a:r>
          </a:p>
          <a:p xmlns:a="http://schemas.openxmlformats.org/drawingml/2006/main">
            <a:pPr algn="l">
              <a:defRPr sz="1575" b="1">
                <a:solidFill>
                  <a:srgbClr val="36D68C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36D68C"/>
                </a:solidFill>
                <a:latin typeface="Aptos"/>
                <a:ea typeface="Aptos"/>
                <a:cs typeface="Aptos"/>
              </a:rPr>
              <a:t>HIGHER RETURN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EA2BBB6-1E59-414B-9CEB-7FB09E588E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4400550"/>
            <a:ext cx="3571875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9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Adani Power</a:t>
            </a:r>
          </a:p>
          <a:p xmlns:a="http://schemas.openxmlformats.org/drawingml/2006/main">
            <a:pPr algn="l">
              <a:defRPr sz="19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Return 58.9% • Vol 39.0%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84FC519-30E3-4005-A2FF-DF31536FD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0" y="3429000"/>
            <a:ext cx="4191000" cy="2619375"/>
          </a:xfrm>
          <a:prstGeom xmlns:a="http://schemas.openxmlformats.org/drawingml/2006/main" prst="roundRect">
            <a:avLst>
              <a:gd name="adj" fmla="val 5818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F4C34E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EFF3696-C0AB-4F12-8A36-4F02D7469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29250" y="3600450"/>
            <a:ext cx="3571875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1">
                <a:solidFill>
                  <a:srgbClr val="F4C34E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F4C34E"/>
                </a:solidFill>
                <a:latin typeface="Aptos"/>
                <a:ea typeface="Aptos"/>
                <a:cs typeface="Aptos"/>
              </a:rPr>
              <a:t>HIGHER RISK</a:t>
            </a:r>
          </a:p>
          <a:p xmlns:a="http://schemas.openxmlformats.org/drawingml/2006/main">
            <a:pPr algn="l">
              <a:defRPr sz="1575" b="1">
                <a:solidFill>
                  <a:srgbClr val="F4C34E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F4C34E"/>
                </a:solidFill>
                <a:latin typeface="Aptos"/>
                <a:ea typeface="Aptos"/>
                <a:cs typeface="Aptos"/>
              </a:rPr>
              <a:t>HIGHER RETURN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A2DE133-4C2D-43E9-BF77-7D81B37A31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29250" y="4400550"/>
            <a:ext cx="3571875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9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Syrma SGS</a:t>
            </a:r>
          </a:p>
          <a:p xmlns:a="http://schemas.openxmlformats.org/drawingml/2006/main">
            <a:pPr algn="l">
              <a:defRPr sz="19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Return 96.1% • Vol 45.7%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5B46285-7E88-42D8-9803-FC1FB2679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6429375"/>
            <a:ext cx="4191000" cy="2619375"/>
          </a:xfrm>
          <a:prstGeom xmlns:a="http://schemas.openxmlformats.org/drawingml/2006/main" prst="roundRect">
            <a:avLst>
              <a:gd name="adj" fmla="val 5818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3B82F6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45E969E-E590-471F-8C7A-AC38C2D40A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6600825"/>
            <a:ext cx="3571875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1">
                <a:solidFill>
                  <a:srgbClr val="3B82F6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3B82F6"/>
                </a:solidFill>
                <a:latin typeface="Aptos"/>
                <a:ea typeface="Aptos"/>
                <a:cs typeface="Aptos"/>
              </a:rPr>
              <a:t>LOWER RISK</a:t>
            </a:r>
          </a:p>
          <a:p xmlns:a="http://schemas.openxmlformats.org/drawingml/2006/main">
            <a:pPr algn="l">
              <a:defRPr sz="1575" b="1">
                <a:solidFill>
                  <a:srgbClr val="3B82F6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3B82F6"/>
                </a:solidFill>
                <a:latin typeface="Aptos"/>
                <a:ea typeface="Aptos"/>
                <a:cs typeface="Aptos"/>
              </a:rPr>
              <a:t>LOWER RETURN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EA69E89-BC82-495F-890D-D1BEB51920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7400925"/>
            <a:ext cx="3571875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9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Adani Ports</a:t>
            </a:r>
          </a:p>
          <a:p xmlns:a="http://schemas.openxmlformats.org/drawingml/2006/main">
            <a:pPr algn="l">
              <a:defRPr sz="19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Return 29.7% • Vol 31.6%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BB00BFF-48B3-4771-A189-355BCB9BC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0" y="6429375"/>
            <a:ext cx="4191000" cy="2619375"/>
          </a:xfrm>
          <a:prstGeom xmlns:a="http://schemas.openxmlformats.org/drawingml/2006/main" prst="roundRect">
            <a:avLst>
              <a:gd name="adj" fmla="val 5818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EF44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973D083-0083-4B15-B93F-20CFBDD8B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29250" y="6600825"/>
            <a:ext cx="3571875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575" b="1">
                <a:solidFill>
                  <a:srgbClr val="EF445D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EF445D"/>
                </a:solidFill>
                <a:latin typeface="Aptos"/>
                <a:ea typeface="Aptos"/>
                <a:cs typeface="Aptos"/>
              </a:rPr>
              <a:t>BORDERLINE REVIEW</a:t>
            </a:r>
          </a:p>
          <a:p xmlns:a="http://schemas.openxmlformats.org/drawingml/2006/main">
            <a:pPr algn="l">
              <a:defRPr sz="1575" b="1">
                <a:solidFill>
                  <a:srgbClr val="EF445D"/>
                </a:solidFill>
                <a:latin typeface="Aptos"/>
                <a:ea typeface="Aptos"/>
                <a:cs typeface="Aptos"/>
              </a:defRPr>
            </a:pPr>
            <a:r>
              <a:rPr sz="1575" b="1">
                <a:solidFill>
                  <a:srgbClr val="EF445D"/>
                </a:solidFill>
                <a:latin typeface="Aptos"/>
                <a:ea typeface="Aptos"/>
                <a:cs typeface="Aptos"/>
              </a:rPr>
              <a:t>CANDIDATE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97F36BB-7FD3-40A9-A453-2644EA2DDB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29250" y="7400925"/>
            <a:ext cx="3571875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9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Shipping Corporation</a:t>
            </a:r>
          </a:p>
          <a:p xmlns:a="http://schemas.openxmlformats.org/drawingml/2006/main">
            <a:pPr algn="l">
              <a:defRPr sz="19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Return 30.4% • Vol 53.4%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2F365F2-DE04-486E-BB59-B2816B4C9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9667875"/>
            <a:ext cx="9029700" cy="1285875"/>
          </a:xfrm>
          <a:prstGeom xmlns:a="http://schemas.openxmlformats.org/drawingml/2006/main" prst="roundRect">
            <a:avLst>
              <a:gd name="adj" fmla="val 11852"/>
            </a:avLst>
          </a:prstGeom>
          <a:solidFill xmlns:a="http://schemas.openxmlformats.org/drawingml/2006/main">
            <a:srgbClr val="0D1728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3FC7677-1CE0-47E9-B197-4D2BF5495D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9791700"/>
            <a:ext cx="809625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04AA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04AA8"/>
                </a:solidFill>
                <a:latin typeface="Aptos"/>
                <a:ea typeface="Aptos"/>
                <a:cs typeface="Aptos"/>
              </a:rPr>
              <a:t>METHOD • Return = each stock’s six-month price change • Volatility = annualised variation in daily returns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57DCFC4-153C-4F1F-AE0A-6073CAC47D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10220325"/>
            <a:ext cx="809625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Quadrant reference lines: average return 30.4% • average volatility 44.5%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E10B1C3-25E2-4B04-BC81-0BA93F6095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23962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Swipe →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DFCAEB6-933C-48B0-933F-185A15556E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12239625"/>
            <a:ext cx="577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Power BI  •  DAX  •  Power Query  •  Financial Analytics</a:t>
            </a:r>
          </a:p>
        </p:txBody>
      </p:sp>
    </p:spTree>
    <p:extLst>
      <p:ext uri="{BB962C8B-B14F-4D97-AF65-F5344CB8AC3E}">
        <p14:creationId xmlns:p14="http://schemas.microsoft.com/office/powerpoint/2010/main" val="813341455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5091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6CB5EBB-A716-430D-B5AE-9B171464A9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0287000" cy="152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F445D"/>
          </a:solidFill>
          <a:ln xmlns:a="http://schemas.openxmlformats.org/drawingml/2006/main" w="9525">
            <a:solidFill>
              <a:srgbClr val="EF445D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3C6AEB-7297-4B76-B14E-6C8CD1A10A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919B45F-00E0-4057-97EB-0EE7475A6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000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14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A2F155-703D-4DBE-919C-E3674715AF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762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EF445D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EF445D"/>
                </a:solidFill>
                <a:latin typeface="Aptos"/>
                <a:ea typeface="Aptos"/>
                <a:cs typeface="Aptos"/>
              </a:rPr>
              <a:t>THE WHOLE STORY ON ONE PAGE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61EAD9-ED2E-416B-85D9-97C4ECD97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90678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7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7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Strong performance, moderating risk and identifiable concentration.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55B763E-D3C2-41D8-9C32-D00769DDA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3333750"/>
            <a:ext cx="9029700" cy="1190625"/>
          </a:xfrm>
          <a:prstGeom xmlns:a="http://schemas.openxmlformats.org/drawingml/2006/main" prst="roundRect">
            <a:avLst>
              <a:gd name="adj" fmla="val 12800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6C83712-A117-4601-9177-615650906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3333750"/>
            <a:ext cx="95250" cy="1190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6D68C"/>
          </a:solidFill>
          <a:ln xmlns:a="http://schemas.openxmlformats.org/drawingml/2006/main" w="9525">
            <a:solidFill>
              <a:srgbClr val="36D68C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CF9B1BA-DC73-41CF-BCE6-F49656D29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3476625"/>
            <a:ext cx="2095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36D68C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36D68C"/>
                </a:solidFill>
                <a:latin typeface="Aptos"/>
                <a:ea typeface="Aptos"/>
                <a:cs typeface="Aptos"/>
              </a:rPr>
              <a:t>PERFORMANCE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96C82B8-231C-4F2F-8249-BE2CC85A79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3790950"/>
            <a:ext cx="80962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9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Fixed basket +29.9% vs NIFTY −5.6%; actual unrealised gain is 19.9%.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A708E49-794E-4848-AE64-1D54485A1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4810125"/>
            <a:ext cx="9029700" cy="1190625"/>
          </a:xfrm>
          <a:prstGeom xmlns:a="http://schemas.openxmlformats.org/drawingml/2006/main" prst="roundRect">
            <a:avLst>
              <a:gd name="adj" fmla="val 12800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A25AFE1-EEA4-4B53-AE4D-66F907F71A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4810125"/>
            <a:ext cx="95250" cy="1190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8B5CF6"/>
          </a:solidFill>
          <a:ln xmlns:a="http://schemas.openxmlformats.org/drawingml/2006/main" w="9525">
            <a:solidFill>
              <a:srgbClr val="8B5CF6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1BF4890-AE55-4BEC-8CDF-CA0272B18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4953000"/>
            <a:ext cx="2095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8B5CF6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8B5CF6"/>
                </a:solidFill>
                <a:latin typeface="Aptos"/>
                <a:ea typeface="Aptos"/>
                <a:cs typeface="Aptos"/>
              </a:rPr>
              <a:t>RISK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A738932-B75B-4600-8EA0-67D664C90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267325"/>
            <a:ext cx="80962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9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Volatility converged near 12%; 20-day rolling beta ended near 0.45.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90094D0-8FC9-4467-850D-E5B493239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6286500"/>
            <a:ext cx="9029700" cy="1190625"/>
          </a:xfrm>
          <a:prstGeom xmlns:a="http://schemas.openxmlformats.org/drawingml/2006/main" prst="roundRect">
            <a:avLst>
              <a:gd name="adj" fmla="val 12800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00EC008-899C-4482-9C1B-DFE9B369C9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6286500"/>
            <a:ext cx="95250" cy="1190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04AA8"/>
          </a:solidFill>
          <a:ln xmlns:a="http://schemas.openxmlformats.org/drawingml/2006/main" w="9525">
            <a:solidFill>
              <a:srgbClr val="F04AA8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21F57B1-2995-49D3-B06A-69B85D3C73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6429375"/>
            <a:ext cx="2095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04AA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04AA8"/>
                </a:solidFill>
                <a:latin typeface="Aptos"/>
                <a:ea typeface="Aptos"/>
                <a:cs typeface="Aptos"/>
              </a:rPr>
              <a:t>MARKET CAP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AD4768F-A483-4457-961A-1D91A29A81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6743700"/>
            <a:ext cx="80962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9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Small caps lead at 44.1%; large caps provide 40.2%.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2CD8639-F0BA-46C0-8CFB-2B6797866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7762875"/>
            <a:ext cx="9029700" cy="1190625"/>
          </a:xfrm>
          <a:prstGeom xmlns:a="http://schemas.openxmlformats.org/drawingml/2006/main" prst="roundRect">
            <a:avLst>
              <a:gd name="adj" fmla="val 12800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78C2478-E9B7-4860-A320-4AE503DE5B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7762875"/>
            <a:ext cx="95250" cy="1190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E3D2"/>
          </a:solidFill>
          <a:ln xmlns:a="http://schemas.openxmlformats.org/drawingml/2006/main" w="9525">
            <a:solidFill>
              <a:srgbClr val="20E3D2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3D0E819-6D68-411D-B542-FD9C5019D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7905750"/>
            <a:ext cx="2095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SECTOR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AD0DB85-E033-4A9B-96DD-3ACB25E3D4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8220075"/>
            <a:ext cx="80962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9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Maritime is largest at 19.8% and added +₹2.16K in unrealised gain.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DCD3214-C3F9-4D17-9B8A-1DC6C70EB7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9239250"/>
            <a:ext cx="9029700" cy="1190625"/>
          </a:xfrm>
          <a:prstGeom xmlns:a="http://schemas.openxmlformats.org/drawingml/2006/main" prst="roundRect">
            <a:avLst>
              <a:gd name="adj" fmla="val 12800"/>
            </a:avLst>
          </a:prstGeom>
          <a:solidFill xmlns:a="http://schemas.openxmlformats.org/drawingml/2006/main">
            <a:srgbClr val="121F34"/>
          </a:solidFill>
          <a:ln xmlns:a="http://schemas.openxmlformats.org/drawingml/2006/main" w="9525">
            <a:solidFill>
              <a:srgbClr val="2B3C5B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B3386C2-1A86-4870-9A89-82DF5B679A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9239250"/>
            <a:ext cx="95250" cy="1190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4C34E"/>
          </a:solidFill>
          <a:ln xmlns:a="http://schemas.openxmlformats.org/drawingml/2006/main" w="9525">
            <a:solidFill>
              <a:srgbClr val="F4C34E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E398B16-28C7-4DF9-A0A9-7D1E35F19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9382125"/>
            <a:ext cx="2095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4C34E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4C34E"/>
                </a:solidFill>
                <a:latin typeface="Aptos"/>
                <a:ea typeface="Aptos"/>
                <a:cs typeface="Aptos"/>
              </a:rPr>
              <a:t>HOLDINGS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31D48CB-8F7F-4669-BF66-B3D5AA0251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9696450"/>
            <a:ext cx="80962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9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Adani Ports is largest; Syrma is top gainer; BEL needs review.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8C4F243-3243-4912-835A-134B20FBC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23962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Swipe →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6D9EE70-402B-4A41-80B3-5F369E75CE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12239625"/>
            <a:ext cx="577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Power BI  •  DAX  •  Power Query  •  Financial Analytics</a:t>
            </a:r>
          </a:p>
        </p:txBody>
      </p:sp>
    </p:spTree>
    <p:extLst>
      <p:ext uri="{BB962C8B-B14F-4D97-AF65-F5344CB8AC3E}">
        <p14:creationId xmlns:p14="http://schemas.microsoft.com/office/powerpoint/2010/main" val="1572399500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50914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A1331D5-4B82-45A7-A7C0-D34DE0654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0287000" cy="152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4C34E"/>
          </a:solidFill>
          <a:ln xmlns:a="http://schemas.openxmlformats.org/drawingml/2006/main" w="9525">
            <a:solidFill>
              <a:srgbClr val="F4C34E"/>
            </a:solidFill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283AD99-1A84-419A-8773-93EA21582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0050"/>
            <a:ext cx="619125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0106992-4A8B-44BB-A5F9-359829919C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0" y="400050"/>
            <a:ext cx="20955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15 / 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DF727FD-F4D3-4ED4-9692-F8D07D373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762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F4C34E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4C34E"/>
                </a:solidFill>
                <a:latin typeface="Aptos"/>
                <a:ea typeface="Aptos"/>
                <a:cs typeface="Aptos"/>
              </a:rPr>
              <a:t>WHY THIS PROJECT MATTERS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FE40B6C-57DB-44E9-9719-832415F629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76375"/>
            <a:ext cx="90678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375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375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It translates financial calculations into a story that different audiences can use.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DD267DD-D8E1-4A62-B7D7-6BE3F10BD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429000"/>
            <a:ext cx="590550" cy="590550"/>
          </a:xfrm>
          <a:prstGeom xmlns:a="http://schemas.openxmlformats.org/drawingml/2006/main" prst="roundRect">
            <a:avLst>
              <a:gd name="adj" fmla="val 25806"/>
            </a:avLst>
          </a:prstGeom>
          <a:solidFill xmlns:a="http://schemas.openxmlformats.org/drawingml/2006/main">
            <a:srgbClr val="20E3D2"/>
          </a:solidFill>
          <a:ln xmlns:a="http://schemas.openxmlformats.org/drawingml/2006/main" w="9525">
            <a:solidFill>
              <a:srgbClr val="20E3D2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27AC898-C0D7-45F0-81C9-BD917E9AD0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429000"/>
            <a:ext cx="5905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72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1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4100C9E-6EE3-4F05-A12A-37BBFEDA62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3390900"/>
            <a:ext cx="7810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For a layperson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987CF20-C86F-47B6-A660-6D682B03E1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3829050"/>
            <a:ext cx="7810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Understand what happened without needing a finance background.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285A3C4-3A3B-4B03-B703-1559EA3250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095875"/>
            <a:ext cx="590550" cy="590550"/>
          </a:xfrm>
          <a:prstGeom xmlns:a="http://schemas.openxmlformats.org/drawingml/2006/main" prst="roundRect">
            <a:avLst>
              <a:gd name="adj" fmla="val 25806"/>
            </a:avLst>
          </a:prstGeom>
          <a:solidFill xmlns:a="http://schemas.openxmlformats.org/drawingml/2006/main">
            <a:srgbClr val="F04AA8"/>
          </a:solidFill>
          <a:ln xmlns:a="http://schemas.openxmlformats.org/drawingml/2006/main" w="9525">
            <a:solidFill>
              <a:srgbClr val="F04AA8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63F1D47-378F-4DAE-83FA-4706C8DB5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095875"/>
            <a:ext cx="5905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72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91D5D87-5555-4E6A-9BC7-43827BEDCC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5057775"/>
            <a:ext cx="7810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For a recruiter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6119833-A904-4451-9899-2B16604D2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5495925"/>
            <a:ext cx="7810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See business framing, data storytelling and decision-focused design.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8C89665-DD59-47B6-A80A-5D310A7F3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762750"/>
            <a:ext cx="590550" cy="590550"/>
          </a:xfrm>
          <a:prstGeom xmlns:a="http://schemas.openxmlformats.org/drawingml/2006/main" prst="roundRect">
            <a:avLst>
              <a:gd name="adj" fmla="val 25806"/>
            </a:avLst>
          </a:prstGeom>
          <a:solidFill xmlns:a="http://schemas.openxmlformats.org/drawingml/2006/main">
            <a:srgbClr val="8B5CF6"/>
          </a:solidFill>
          <a:ln xmlns:a="http://schemas.openxmlformats.org/drawingml/2006/main" w="9525">
            <a:solidFill>
              <a:srgbClr val="8B5CF6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8DBB5AE-F955-4F4F-A900-4AB36993E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762750"/>
            <a:ext cx="59055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defRPr sz="172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6C14117-68AB-4010-8FF3-3BC0DEC7D1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6724650"/>
            <a:ext cx="7810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For a finance viewer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98990F1-DC30-4D19-8511-76B0A2120A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62100" y="7162800"/>
            <a:ext cx="7810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Inspect beta, correlation, drawdown, volatility and allocation logic.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33C28AA-55CC-447E-94CE-B4F924FDB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8650" y="8763000"/>
            <a:ext cx="9029700" cy="2143125"/>
          </a:xfrm>
          <a:prstGeom xmlns:a="http://schemas.openxmlformats.org/drawingml/2006/main" prst="roundRect">
            <a:avLst>
              <a:gd name="adj" fmla="val 7111"/>
            </a:avLst>
          </a:prstGeom>
          <a:solidFill xmlns:a="http://schemas.openxmlformats.org/drawingml/2006/main">
            <a:srgbClr val="0B1924"/>
          </a:solidFill>
          <a:ln xmlns:a="http://schemas.openxmlformats.org/drawingml/2006/main" w="9525">
            <a:solidFill>
              <a:srgbClr val="1C604D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F442114-16CC-49CF-8D05-12B3AF64A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8953500"/>
            <a:ext cx="22860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36D68C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36D68C"/>
                </a:solidFill>
                <a:latin typeface="Aptos"/>
                <a:ea typeface="Aptos"/>
                <a:cs typeface="Aptos"/>
              </a:rPr>
              <a:t>BUILT WITH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352262E-DA1F-4C7D-880E-CDE9D7425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9286875"/>
            <a:ext cx="8096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F6F7FF"/>
                </a:solidFill>
                <a:latin typeface="Aptos"/>
                <a:ea typeface="Aptos"/>
                <a:cs typeface="Aptos"/>
              </a:defRPr>
            </a:pPr>
            <a:r>
              <a:rPr sz="2025" b="1">
                <a:solidFill>
                  <a:srgbClr val="F6F7FF"/>
                </a:solidFill>
                <a:latin typeface="Aptos"/>
                <a:ea typeface="Aptos"/>
                <a:cs typeface="Aptos"/>
              </a:rPr>
              <a:t>Python  •  Power BI  •  DAX  •  Power Query  •  Excel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3A8E213-A8EC-4F78-84BB-F545574FE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9744075"/>
            <a:ext cx="809625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2550" b="1">
                <a:solidFill>
                  <a:srgbClr val="20E3D2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20E3D2"/>
                </a:solidFill>
                <a:latin typeface="Aptos"/>
                <a:ea typeface="Aptos"/>
                <a:cs typeface="Aptos"/>
              </a:rPr>
              <a:t>Portfolio Intelligence Suite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349F9C7-D348-446B-AAEB-2502CF98B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3450" y="10210800"/>
            <a:ext cx="8096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F4C34E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4C34E"/>
                </a:solidFill>
                <a:latin typeface="Aptos"/>
                <a:ea typeface="Aptos"/>
                <a:cs typeface="Aptos"/>
              </a:rPr>
              <a:t>Vikramaditya Rathore  |  vikramadityaanalytics.com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378B955-F49C-4615-9EEB-D75061748B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223962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9AA9C1"/>
                </a:solidFill>
                <a:latin typeface="Aptos"/>
                <a:ea typeface="Aptos"/>
                <a:cs typeface="Aptos"/>
              </a:rPr>
              <a:t>End • Thank you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453366F-76E6-48F5-AB52-CC9E4F06F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12239625"/>
            <a:ext cx="5772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r">
              <a:defRPr sz="1200" b="0">
                <a:solidFill>
                  <a:srgbClr val="9AA9C1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9AA9C1"/>
                </a:solidFill>
                <a:latin typeface="Aptos"/>
                <a:ea typeface="Aptos"/>
                <a:cs typeface="Aptos"/>
              </a:rPr>
              <a:t>Power BI  •  DAX  •  Power Query  •  Financial Analytics</a:t>
            </a:r>
          </a:p>
        </p:txBody>
      </p:sp>
    </p:spTree>
    <p:extLst>
      <p:ext uri="{BB962C8B-B14F-4D97-AF65-F5344CB8AC3E}">
        <p14:creationId xmlns:p14="http://schemas.microsoft.com/office/powerpoint/2010/main" val="53351190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2026-07-29T07:36:15.2720000Z</dcterms:created>
  <dcterms:modified xsi:type="dcterms:W3CDTF">2026-07-29T07:36:15.2730000Z</dcterms:modified>
</coreProperties>
</file>